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webextensions/webextension1.xml" ContentType="application/vnd.ms-office.webextension+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webextensions/webextension2.xml" ContentType="application/vnd.ms-office.webextension+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66" r:id="rId4"/>
    <p:sldMasterId id="2147483978" r:id="rId5"/>
    <p:sldMasterId id="2147483989" r:id="rId6"/>
    <p:sldMasterId id="2147483997" r:id="rId7"/>
    <p:sldMasterId id="2147484004" r:id="rId8"/>
  </p:sldMasterIdLst>
  <p:notesMasterIdLst>
    <p:notesMasterId r:id="rId65"/>
  </p:notesMasterIdLst>
  <p:handoutMasterIdLst>
    <p:handoutMasterId r:id="rId66"/>
  </p:handoutMasterIdLst>
  <p:sldIdLst>
    <p:sldId id="899" r:id="rId9"/>
    <p:sldId id="966" r:id="rId10"/>
    <p:sldId id="478" r:id="rId11"/>
    <p:sldId id="266" r:id="rId12"/>
    <p:sldId id="370" r:id="rId13"/>
    <p:sldId id="918" r:id="rId14"/>
    <p:sldId id="940" r:id="rId15"/>
    <p:sldId id="941" r:id="rId16"/>
    <p:sldId id="919" r:id="rId17"/>
    <p:sldId id="389" r:id="rId18"/>
    <p:sldId id="924" r:id="rId19"/>
    <p:sldId id="925" r:id="rId20"/>
    <p:sldId id="926" r:id="rId21"/>
    <p:sldId id="933" r:id="rId22"/>
    <p:sldId id="927" r:id="rId23"/>
    <p:sldId id="898" r:id="rId24"/>
    <p:sldId id="928" r:id="rId25"/>
    <p:sldId id="929" r:id="rId26"/>
    <p:sldId id="931" r:id="rId27"/>
    <p:sldId id="967" r:id="rId28"/>
    <p:sldId id="938" r:id="rId29"/>
    <p:sldId id="968" r:id="rId30"/>
    <p:sldId id="939" r:id="rId31"/>
    <p:sldId id="284" r:id="rId32"/>
    <p:sldId id="942" r:id="rId33"/>
    <p:sldId id="902" r:id="rId34"/>
    <p:sldId id="260" r:id="rId35"/>
    <p:sldId id="969" r:id="rId36"/>
    <p:sldId id="268" r:id="rId37"/>
    <p:sldId id="269" r:id="rId38"/>
    <p:sldId id="270" r:id="rId39"/>
    <p:sldId id="916" r:id="rId40"/>
    <p:sldId id="944" r:id="rId41"/>
    <p:sldId id="503" r:id="rId42"/>
    <p:sldId id="945" r:id="rId43"/>
    <p:sldId id="946" r:id="rId44"/>
    <p:sldId id="947" r:id="rId45"/>
    <p:sldId id="335" r:id="rId46"/>
    <p:sldId id="955" r:id="rId47"/>
    <p:sldId id="469" r:id="rId48"/>
    <p:sldId id="408" r:id="rId49"/>
    <p:sldId id="917" r:id="rId50"/>
    <p:sldId id="953" r:id="rId51"/>
    <p:sldId id="468" r:id="rId52"/>
    <p:sldId id="434" r:id="rId53"/>
    <p:sldId id="970" r:id="rId54"/>
    <p:sldId id="410" r:id="rId55"/>
    <p:sldId id="958" r:id="rId56"/>
    <p:sldId id="957" r:id="rId57"/>
    <p:sldId id="411" r:id="rId58"/>
    <p:sldId id="276" r:id="rId59"/>
    <p:sldId id="889" r:id="rId60"/>
    <p:sldId id="906" r:id="rId61"/>
    <p:sldId id="910" r:id="rId62"/>
    <p:sldId id="913" r:id="rId63"/>
    <p:sldId id="912" r:id="rId64"/>
  </p:sldIdLst>
  <p:sldSz cx="9144000" cy="5143500" type="screen16x9"/>
  <p:notesSz cx="6858000" cy="9144000"/>
  <p:embeddedFontLst>
    <p:embeddedFont>
      <p:font typeface="Calibri" panose="020F0502020204030204" pitchFamily="34" charset="0"/>
      <p:regular r:id="rId67"/>
      <p:bold r:id="rId67"/>
      <p:italic r:id="rId67"/>
      <p:boldItalic r:id="rId67"/>
    </p:embeddedFont>
    <p:embeddedFont>
      <p:font typeface="Courier Std" pitchFamily="2" charset="0"/>
      <p:regular r:id="rId68"/>
      <p:bold r:id="rId69"/>
      <p:italic r:id="rId70"/>
      <p:boldItalic r:id="rId71"/>
    </p:embeddedFont>
    <p:embeddedFont>
      <p:font typeface="Open Sans" panose="020B0606030504020204" pitchFamily="34" charset="0"/>
      <p:regular r:id="rId72"/>
      <p:bold r:id="rId73"/>
      <p:italic r:id="rId74"/>
      <p:boldItalic r:id="rId7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 Taylor" initials="PT" lastIdx="1" clrIdx="0">
    <p:extLst>
      <p:ext uri="{19B8F6BF-5375-455C-9EA6-DF929625EA0E}">
        <p15:presenceInfo xmlns:p15="http://schemas.microsoft.com/office/powerpoint/2012/main" userId="Pam Taylor" providerId="None"/>
      </p:ext>
    </p:extLst>
  </p:cmAuthor>
  <p:cmAuthor id="2" name="Gail Sandler" initials="GS" lastIdx="4" clrIdx="1">
    <p:extLst>
      <p:ext uri="{19B8F6BF-5375-455C-9EA6-DF929625EA0E}">
        <p15:presenceInfo xmlns:p15="http://schemas.microsoft.com/office/powerpoint/2012/main" userId="2b7e9c3f3530ff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6D00"/>
    <a:srgbClr val="0090B9"/>
    <a:srgbClr val="44545F"/>
    <a:srgbClr val="B1B7BC"/>
    <a:srgbClr val="0A7DA0"/>
    <a:srgbClr val="007C9E"/>
    <a:srgbClr val="004D72"/>
    <a:srgbClr val="004D71"/>
    <a:srgbClr val="45545F"/>
    <a:srgbClr val="1B3764"/>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22" autoAdjust="0"/>
    <p:restoredTop sz="81509" autoAdjust="0"/>
  </p:normalViewPr>
  <p:slideViewPr>
    <p:cSldViewPr snapToGrid="0">
      <p:cViewPr varScale="1">
        <p:scale>
          <a:sx n="90" d="100"/>
          <a:sy n="90" d="100"/>
        </p:scale>
        <p:origin x="1880" y="192"/>
      </p:cViewPr>
      <p:guideLst>
        <p:guide orient="horz" pos="1620"/>
        <p:guide pos="2880"/>
      </p:guideLst>
    </p:cSldViewPr>
  </p:slideViewPr>
  <p:outlineViewPr>
    <p:cViewPr>
      <p:scale>
        <a:sx n="33" d="100"/>
        <a:sy n="33" d="100"/>
      </p:scale>
      <p:origin x="0" y="-1488"/>
    </p:cViewPr>
    <p:sldLst>
      <p:sld r:id="rId1" collapse="1"/>
      <p:sld r:id="rId2" collapse="1"/>
      <p:sld r:id="rId3" collapse="1"/>
      <p:sld r:id="rId4" collapse="1"/>
      <p:sld r:id="rId5" collapse="1"/>
      <p:sld r:id="rId6" collapse="1"/>
    </p:sldLst>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font" Target="fonts/font1.fntdata"/><Relationship Id="rId16" Type="http://schemas.openxmlformats.org/officeDocument/2006/relationships/slide" Target="slides/slide8.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handoutMaster" Target="handoutMasters/handoutMaster1.xml"/><Relationship Id="rId74" Type="http://schemas.openxmlformats.org/officeDocument/2006/relationships/font" Target="fonts/font7.fntdata"/><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font" Target="fonts/font2.fntdata"/><Relationship Id="rId77"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font" Target="fonts/font5.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font" Target="NUL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font" Target="fonts/font3.fntdata"/><Relationship Id="rId75"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notesMaster" Target="notesMasters/notesMaster1.xml"/><Relationship Id="rId73" Type="http://schemas.openxmlformats.org/officeDocument/2006/relationships/font" Target="fonts/font6.fntdata"/><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font" Target="fonts/font4.fntdata"/><Relationship Id="rId2" Type="http://schemas.openxmlformats.org/officeDocument/2006/relationships/customXml" Target="../customXml/item2.xml"/><Relationship Id="rId29" Type="http://schemas.openxmlformats.org/officeDocument/2006/relationships/slide" Target="slides/slide21.xml"/></Relationships>
</file>

<file path=ppt/_rels/viewProps.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slide" Target="slides/slide41.xml"/><Relationship Id="rId1" Type="http://schemas.openxmlformats.org/officeDocument/2006/relationships/slide" Target="slides/slide5.xml"/><Relationship Id="rId6" Type="http://schemas.openxmlformats.org/officeDocument/2006/relationships/slide" Target="slides/slide55.xml"/><Relationship Id="rId5" Type="http://schemas.openxmlformats.org/officeDocument/2006/relationships/slide" Target="slides/slide52.xml"/><Relationship Id="rId4"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1/5/23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1/5/23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knowledge.digicert.com/solution/SO7239"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4</a:t>
            </a:fld>
            <a:endParaRPr lang="en-US" dirty="0"/>
          </a:p>
        </p:txBody>
      </p:sp>
    </p:spTree>
    <p:extLst>
      <p:ext uri="{BB962C8B-B14F-4D97-AF65-F5344CB8AC3E}">
        <p14:creationId xmlns:p14="http://schemas.microsoft.com/office/powerpoint/2010/main" val="3691410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1A989-F4FD-4439-B7A6-D8E412A3B4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5495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1A989-F4FD-4439-B7A6-D8E412A3B4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007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1A989-F4FD-4439-B7A6-D8E412A3B4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077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Tree>
    <p:extLst>
      <p:ext uri="{BB962C8B-B14F-4D97-AF65-F5344CB8AC3E}">
        <p14:creationId xmlns:p14="http://schemas.microsoft.com/office/powerpoint/2010/main" val="67601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a:t>
            </a:r>
            <a:r>
              <a:rPr lang="en-US" dirty="0" err="1"/>
              <a:t>msBrdFiSvW4</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42</a:t>
            </a:fld>
            <a:endParaRPr lang="en-US" dirty="0"/>
          </a:p>
        </p:txBody>
      </p:sp>
    </p:spTree>
    <p:extLst>
      <p:ext uri="{BB962C8B-B14F-4D97-AF65-F5344CB8AC3E}">
        <p14:creationId xmlns:p14="http://schemas.microsoft.com/office/powerpoint/2010/main" val="2022642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45545F"/>
                </a:solidFill>
                <a:effectLst/>
                <a:latin typeface="Open Sans" panose="020B0606030504020204" pitchFamily="34" charset="0"/>
              </a:rPr>
              <a:t>The SAN field MUST be configured with the FQDN.</a:t>
            </a:r>
          </a:p>
          <a:p>
            <a:pPr algn="l"/>
            <a:endParaRPr lang="en-GB" b="0" i="0" dirty="0">
              <a:solidFill>
                <a:srgbClr val="45545F"/>
              </a:solidFill>
              <a:effectLst/>
              <a:latin typeface="Open Sans" panose="020B0606030504020204" pitchFamily="34" charset="0"/>
            </a:endParaRPr>
          </a:p>
          <a:p>
            <a:pPr algn="l"/>
            <a:r>
              <a:rPr lang="en-GB" b="0" i="0" dirty="0">
                <a:solidFill>
                  <a:srgbClr val="45545F"/>
                </a:solidFill>
                <a:effectLst/>
                <a:latin typeface="Open Sans" panose="020B0606030504020204" pitchFamily="34" charset="0"/>
              </a:rPr>
              <a:t>Despite being deprecated for this usage, it is safer to duplicate this information in the CN (</a:t>
            </a:r>
            <a:r>
              <a:rPr lang="en-GB" b="0" i="0" dirty="0">
                <a:solidFill>
                  <a:srgbClr val="007C9E"/>
                </a:solidFill>
                <a:effectLst/>
                <a:latin typeface="Open Sans" panose="020B0606030504020204" pitchFamily="34" charset="0"/>
                <a:hlinkClick r:id="rId3"/>
              </a:rPr>
              <a:t>knowledge.digicert.com/solution/SO7239</a:t>
            </a:r>
            <a:r>
              <a:rPr lang="en-GB" b="0" i="0" dirty="0">
                <a:solidFill>
                  <a:srgbClr val="45545F"/>
                </a:solidFill>
                <a:effectLst/>
                <a:latin typeface="Open Sans" panose="020B0606030504020204" pitchFamily="34" charset="0"/>
              </a:rPr>
              <a:t>) to ensure compatibility.</a:t>
            </a:r>
          </a:p>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46</a:t>
            </a:fld>
            <a:endParaRPr lang="en-US" dirty="0"/>
          </a:p>
        </p:txBody>
      </p:sp>
    </p:spTree>
    <p:extLst>
      <p:ext uri="{BB962C8B-B14F-4D97-AF65-F5344CB8AC3E}">
        <p14:creationId xmlns:p14="http://schemas.microsoft.com/office/powerpoint/2010/main" val="3048235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sure students can distinguish DV and EV and understand the use of SAN or wildcard certificates.</a:t>
            </a:r>
            <a:endParaRPr lang="en-US" dirty="0"/>
          </a:p>
        </p:txBody>
      </p:sp>
    </p:spTree>
    <p:extLst>
      <p:ext uri="{BB962C8B-B14F-4D97-AF65-F5344CB8AC3E}">
        <p14:creationId xmlns:p14="http://schemas.microsoft.com/office/powerpoint/2010/main" val="1953188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50"/>
                </a:solidFill>
              </a:rPr>
              <a:t>YouTube domains:  https://www.netify.ai/resources/applications/youtube</a:t>
            </a:r>
          </a:p>
        </p:txBody>
      </p:sp>
      <p:sp>
        <p:nvSpPr>
          <p:cNvPr id="4" name="Slide Number Placeholder 3"/>
          <p:cNvSpPr>
            <a:spLocks noGrp="1"/>
          </p:cNvSpPr>
          <p:nvPr>
            <p:ph type="sldNum" sz="quarter" idx="10"/>
          </p:nvPr>
        </p:nvSpPr>
        <p:spPr/>
        <p:txBody>
          <a:bodyPr/>
          <a:lstStyle/>
          <a:p>
            <a:fld id="{F0DDA35F-9E58-5D40-92C1-D8C7631003B0}" type="slidenum">
              <a:rPr lang="en-US" smtClean="0"/>
              <a:t>49</a:t>
            </a:fld>
            <a:endParaRPr lang="en-US" dirty="0"/>
          </a:p>
        </p:txBody>
      </p:sp>
    </p:spTree>
    <p:extLst>
      <p:ext uri="{BB962C8B-B14F-4D97-AF65-F5344CB8AC3E}">
        <p14:creationId xmlns:p14="http://schemas.microsoft.com/office/powerpoint/2010/main" val="24879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Tree>
    <p:extLst>
      <p:ext uri="{BB962C8B-B14F-4D97-AF65-F5344CB8AC3E}">
        <p14:creationId xmlns:p14="http://schemas.microsoft.com/office/powerpoint/2010/main" val="3900827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10"/>
          </p:nvPr>
        </p:nvSpPr>
        <p:spPr/>
        <p:txBody>
          <a:bodyPr/>
          <a:lstStyle/>
          <a:p>
            <a:fld id="{96C288EB-B016-4945-929B-4AD5A2384A5A}" type="slidenum">
              <a:rPr lang="en-US" smtClean="0"/>
              <a:t>51</a:t>
            </a:fld>
            <a:endParaRPr lang="en-US"/>
          </a:p>
        </p:txBody>
      </p:sp>
    </p:spTree>
    <p:extLst>
      <p:ext uri="{BB962C8B-B14F-4D97-AF65-F5344CB8AC3E}">
        <p14:creationId xmlns:p14="http://schemas.microsoft.com/office/powerpoint/2010/main" val="2148635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Tree>
    <p:extLst>
      <p:ext uri="{BB962C8B-B14F-4D97-AF65-F5344CB8AC3E}">
        <p14:creationId xmlns:p14="http://schemas.microsoft.com/office/powerpoint/2010/main" val="2432275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00B050"/>
              </a:solidFill>
            </a:endParaRPr>
          </a:p>
        </p:txBody>
      </p:sp>
    </p:spTree>
    <p:extLst>
      <p:ext uri="{BB962C8B-B14F-4D97-AF65-F5344CB8AC3E}">
        <p14:creationId xmlns:p14="http://schemas.microsoft.com/office/powerpoint/2010/main" val="3069067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b (wildcard)</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b (CSR- certificate signing request)</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53</a:t>
            </a:fld>
            <a:endParaRPr lang="en-US" dirty="0"/>
          </a:p>
        </p:txBody>
      </p:sp>
    </p:spTree>
    <p:extLst>
      <p:ext uri="{BB962C8B-B14F-4D97-AF65-F5344CB8AC3E}">
        <p14:creationId xmlns:p14="http://schemas.microsoft.com/office/powerpoint/2010/main" val="2806830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54</a:t>
            </a:fld>
            <a:endParaRPr lang="en-US" dirty="0"/>
          </a:p>
        </p:txBody>
      </p:sp>
    </p:spTree>
    <p:extLst>
      <p:ext uri="{BB962C8B-B14F-4D97-AF65-F5344CB8AC3E}">
        <p14:creationId xmlns:p14="http://schemas.microsoft.com/office/powerpoint/2010/main" val="177311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55</a:t>
            </a:fld>
            <a:endParaRPr lang="en-US" dirty="0"/>
          </a:p>
        </p:txBody>
      </p:sp>
    </p:spTree>
    <p:extLst>
      <p:ext uri="{BB962C8B-B14F-4D97-AF65-F5344CB8AC3E}">
        <p14:creationId xmlns:p14="http://schemas.microsoft.com/office/powerpoint/2010/main" val="3697705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=Rk0NIQfEXBA </a:t>
            </a:r>
          </a:p>
        </p:txBody>
      </p:sp>
      <p:sp>
        <p:nvSpPr>
          <p:cNvPr id="4" name="Slide Number Placeholder 3"/>
          <p:cNvSpPr>
            <a:spLocks noGrp="1"/>
          </p:cNvSpPr>
          <p:nvPr>
            <p:ph type="sldNum" sz="quarter" idx="5"/>
          </p:nvPr>
        </p:nvSpPr>
        <p:spPr/>
        <p:txBody>
          <a:bodyPr/>
          <a:lstStyle/>
          <a:p>
            <a:fld id="{F0DDA35F-9E58-5D40-92C1-D8C7631003B0}" type="slidenum">
              <a:rPr lang="en-US" smtClean="0"/>
              <a:t>11</a:t>
            </a:fld>
            <a:endParaRPr lang="en-US" dirty="0"/>
          </a:p>
        </p:txBody>
      </p:sp>
    </p:spTree>
    <p:extLst>
      <p:ext uri="{BB962C8B-B14F-4D97-AF65-F5344CB8AC3E}">
        <p14:creationId xmlns:p14="http://schemas.microsoft.com/office/powerpoint/2010/main" val="214252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a:t>
            </a:r>
            <a:r>
              <a:rPr lang="en-US" dirty="0" err="1"/>
              <a:t>YEBfamv</a:t>
            </a:r>
            <a:r>
              <a:rPr lang="en-US" dirty="0"/>
              <a:t>-_</a:t>
            </a:r>
            <a:r>
              <a:rPr lang="en-US" dirty="0" err="1"/>
              <a:t>do&amp;list</a:t>
            </a:r>
            <a:r>
              <a:rPr lang="en-US" dirty="0"/>
              <a:t>=</a:t>
            </a:r>
            <a:r>
              <a:rPr lang="en-US" dirty="0" err="1"/>
              <a:t>PLA7bpMWMDc1Fbw1xH9hs8PgI_brfplHjs&amp;index</a:t>
            </a:r>
            <a:r>
              <a:rPr lang="en-US" dirty="0"/>
              <a:t>=</a:t>
            </a:r>
            <a:r>
              <a:rPr lang="en-US" dirty="0" err="1"/>
              <a:t>2&amp;t</a:t>
            </a:r>
            <a:r>
              <a:rPr lang="en-US" dirty="0"/>
              <a:t>=</a:t>
            </a:r>
            <a:r>
              <a:rPr lang="en-US" dirty="0" err="1"/>
              <a:t>35s</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16</a:t>
            </a:fld>
            <a:endParaRPr lang="en-US" dirty="0"/>
          </a:p>
        </p:txBody>
      </p:sp>
    </p:spTree>
    <p:extLst>
      <p:ext uri="{BB962C8B-B14F-4D97-AF65-F5344CB8AC3E}">
        <p14:creationId xmlns:p14="http://schemas.microsoft.com/office/powerpoint/2010/main" val="4050526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19</a:t>
            </a:fld>
            <a:endParaRPr lang="en-US" dirty="0"/>
          </a:p>
        </p:txBody>
      </p:sp>
    </p:spTree>
    <p:extLst>
      <p:ext uri="{BB962C8B-B14F-4D97-AF65-F5344CB8AC3E}">
        <p14:creationId xmlns:p14="http://schemas.microsoft.com/office/powerpoint/2010/main" val="3770429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www.cryptomuseum.com</a:t>
            </a:r>
            <a:r>
              <a:rPr lang="en-US" dirty="0"/>
              <a:t>/crypto/</a:t>
            </a:r>
            <a:r>
              <a:rPr lang="en-US" dirty="0" err="1"/>
              <a:t>otp</a:t>
            </a:r>
            <a:r>
              <a:rPr lang="en-US" dirty="0"/>
              <a:t>/</a:t>
            </a:r>
            <a:r>
              <a:rPr lang="en-US" dirty="0" err="1"/>
              <a:t>index.htm</a:t>
            </a:r>
            <a:endParaRPr lang="en-US" dirty="0"/>
          </a:p>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24</a:t>
            </a:fld>
            <a:endParaRPr lang="en-US" dirty="0"/>
          </a:p>
        </p:txBody>
      </p:sp>
    </p:spTree>
    <p:extLst>
      <p:ext uri="{BB962C8B-B14F-4D97-AF65-F5344CB8AC3E}">
        <p14:creationId xmlns:p14="http://schemas.microsoft.com/office/powerpoint/2010/main" val="1860072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Answers</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sz="1100" b="0" i="0" dirty="0">
                <a:effectLst/>
              </a:rPr>
              <a:t>b (</a:t>
            </a:r>
            <a:r>
              <a:rPr lang="en-US" sz="1100" b="0" i="0" dirty="0" err="1">
                <a:effectLst/>
              </a:rPr>
              <a:t>blockchain</a:t>
            </a:r>
            <a:r>
              <a:rPr lang="en-US" sz="1100" b="0" i="0" dirty="0">
                <a:effectLst/>
              </a:rPr>
              <a:t>)</a:t>
            </a:r>
          </a:p>
          <a:p>
            <a:r>
              <a:rPr lang="en-US" sz="1100" b="0" i="0" dirty="0">
                <a:effectLst/>
              </a:rPr>
              <a:t>2.  a (the public ledger) </a:t>
            </a:r>
            <a:r>
              <a:rPr lang="en-US" sz="1100" i="1" kern="1200" dirty="0">
                <a:solidFill>
                  <a:schemeClr val="tx1"/>
                </a:solidFill>
                <a:latin typeface="+mn-lt"/>
                <a:ea typeface="+mn-ea"/>
                <a:cs typeface="+mn-cs"/>
              </a:rPr>
              <a:t>The public ledger is used as a record-keeping system that maintains participants' identities in secure and (pseudo-)anonymous form, their respective cryptocurrency balances, and a record book of all the genuine transactions executed between network participants.</a:t>
            </a:r>
            <a:r>
              <a:rPr lang="en-US" sz="1100" i="1" kern="1200" baseline="0" dirty="0">
                <a:solidFill>
                  <a:schemeClr val="tx1"/>
                </a:solidFill>
                <a:latin typeface="+mn-lt"/>
                <a:ea typeface="+mn-ea"/>
                <a:cs typeface="+mn-cs"/>
              </a:rPr>
              <a:t> </a:t>
            </a:r>
            <a:r>
              <a:rPr lang="en-US" sz="1100" i="1" kern="1200" dirty="0">
                <a:solidFill>
                  <a:schemeClr val="tx1"/>
                </a:solidFill>
                <a:latin typeface="+mn-lt"/>
                <a:ea typeface="+mn-ea"/>
                <a:cs typeface="+mn-cs"/>
              </a:rPr>
              <a:t>Event log records can be used to describe an event within a smart contract, like a token transfer or a change of ownership. The public ledger used to be completely anonymous, but this is no longer so, which is why it is the better answer in this scenario.</a:t>
            </a:r>
            <a:endParaRPr lang="en-US" sz="1200" b="0" i="1" dirty="0">
              <a:effectLst/>
            </a:endParaRPr>
          </a:p>
        </p:txBody>
      </p:sp>
      <p:sp>
        <p:nvSpPr>
          <p:cNvPr id="4" name="Slide Number Placeholder 3"/>
          <p:cNvSpPr>
            <a:spLocks noGrp="1"/>
          </p:cNvSpPr>
          <p:nvPr>
            <p:ph type="sldNum" sz="quarter" idx="5"/>
          </p:nvPr>
        </p:nvSpPr>
        <p:spPr/>
        <p:txBody>
          <a:bodyPr/>
          <a:lstStyle/>
          <a:p>
            <a:fld id="{F0DDA35F-9E58-5D40-92C1-D8C7631003B0}" type="slidenum">
              <a:rPr lang="en-US" smtClean="0"/>
              <a:t>26</a:t>
            </a:fld>
            <a:endParaRPr lang="en-US" dirty="0"/>
          </a:p>
        </p:txBody>
      </p:sp>
    </p:spTree>
    <p:extLst>
      <p:ext uri="{BB962C8B-B14F-4D97-AF65-F5344CB8AC3E}">
        <p14:creationId xmlns:p14="http://schemas.microsoft.com/office/powerpoint/2010/main" val="2922946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27</a:t>
            </a:fld>
            <a:endParaRPr lang="en-US" dirty="0"/>
          </a:p>
        </p:txBody>
      </p:sp>
    </p:spTree>
    <p:extLst>
      <p:ext uri="{BB962C8B-B14F-4D97-AF65-F5344CB8AC3E}">
        <p14:creationId xmlns:p14="http://schemas.microsoft.com/office/powerpoint/2010/main" val="177311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solidFill>
                <a:srgbClr val="00B05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1A989-F4FD-4439-B7A6-D8E412A3B4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46278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w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2_Title Slide">
    <p:bg>
      <p:bgPr>
        <a:solidFill>
          <a:schemeClr val="tx1"/>
        </a:solidFill>
        <a:effectLst/>
      </p:bgPr>
    </p:bg>
    <p:spTree>
      <p:nvGrpSpPr>
        <p:cNvPr id="1" name=""/>
        <p:cNvGrpSpPr/>
        <p:nvPr/>
      </p:nvGrpSpPr>
      <p:grpSpPr>
        <a:xfrm>
          <a:off x="0" y="0"/>
          <a:ext cx="0" cy="0"/>
          <a:chOff x="0" y="0"/>
          <a:chExt cx="0" cy="0"/>
        </a:xfrm>
      </p:grpSpPr>
      <p:sp>
        <p:nvSpPr>
          <p:cNvPr id="9" name="Rectangle 1033"/>
          <p:cNvSpPr>
            <a:spLocks noGrp="1" noChangeArrowheads="1"/>
          </p:cNvSpPr>
          <p:nvPr>
            <p:ph type="subTitle" idx="1"/>
          </p:nvPr>
        </p:nvSpPr>
        <p:spPr>
          <a:xfrm>
            <a:off x="2103120" y="2948940"/>
            <a:ext cx="5029200" cy="785813"/>
          </a:xfrm>
          <a:prstGeom prst="rect">
            <a:avLst/>
          </a:prstGeom>
        </p:spPr>
        <p:txBody>
          <a:bodyPr/>
          <a:lstStyle>
            <a:lvl1pPr marL="0" indent="0" algn="ctr">
              <a:buFont typeface="Wingdings" pitchFamily="2" charset="2"/>
              <a:buNone/>
              <a:defRPr sz="2400" cap="small" baseline="0">
                <a:solidFill>
                  <a:schemeClr val="bg1"/>
                </a:solidFill>
                <a:latin typeface="Times New Roman" panose="02020603050405020304" pitchFamily="18" charset="0"/>
                <a:cs typeface="Times New Roman" panose="02020603050405020304" pitchFamily="18" charset="0"/>
              </a:defRPr>
            </a:lvl1pPr>
          </a:lstStyle>
          <a:p>
            <a:r>
              <a:rPr lang="en-US" dirty="0"/>
              <a:t>Click to edit Master subtitle style</a:t>
            </a:r>
          </a:p>
        </p:txBody>
      </p:sp>
      <p:sp>
        <p:nvSpPr>
          <p:cNvPr id="8" name="Rectangle 1028"/>
          <p:cNvSpPr>
            <a:spLocks noGrp="1" noChangeArrowheads="1"/>
          </p:cNvSpPr>
          <p:nvPr>
            <p:ph type="sldNum" sz="quarter" idx="10"/>
          </p:nvPr>
        </p:nvSpPr>
        <p:spPr/>
        <p:txBody>
          <a:bodyPr/>
          <a:lstStyle>
            <a:lvl1pPr algn="ctr">
              <a:defRPr>
                <a:solidFill>
                  <a:schemeClr val="bg1"/>
                </a:solidFill>
                <a:effectLst/>
              </a:defRPr>
            </a:lvl1pPr>
          </a:lstStyle>
          <a:p>
            <a:pPr defTabSz="342900">
              <a:defRPr/>
            </a:pPr>
            <a:fld id="{C09EDBA3-3DB7-489E-B256-AF2FE92E8C1C}" type="slidenum">
              <a:rPr lang="en-US" altLang="en-US" smtClean="0">
                <a:solidFill>
                  <a:prstClr val="white"/>
                </a:solidFill>
                <a:latin typeface="Times New Roman" panose="02020603050405020304" pitchFamily="18" charset="0"/>
                <a:cs typeface="Times New Roman" panose="02020603050405020304" pitchFamily="18" charset="0"/>
              </a:rPr>
              <a:pPr defTabSz="342900">
                <a:defRPr/>
              </a:pPr>
              <a:t>‹#›</a:t>
            </a:fld>
            <a:endParaRPr lang="en-US" altLang="en-US" dirty="0">
              <a:solidFill>
                <a:prstClr val="white"/>
              </a:solidFill>
              <a:latin typeface="Times New Roman" panose="02020603050405020304" pitchFamily="18" charset="0"/>
              <a:cs typeface="Times New Roman" panose="02020603050405020304" pitchFamily="18" charset="0"/>
            </a:endParaRPr>
          </a:p>
        </p:txBody>
      </p:sp>
      <p:sp>
        <p:nvSpPr>
          <p:cNvPr id="13" name="Line 2"/>
          <p:cNvSpPr>
            <a:spLocks noChangeShapeType="1"/>
          </p:cNvSpPr>
          <p:nvPr userDrawn="1"/>
        </p:nvSpPr>
        <p:spPr bwMode="auto">
          <a:xfrm>
            <a:off x="381000" y="745523"/>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97000"/>
                    </a14:imgEffect>
                  </a14:imgLayer>
                </a14:imgProps>
              </a:ext>
            </a:extLst>
          </a:blip>
          <a:srcRect l="5847" t="4444" r="-2247" b="20740"/>
          <a:stretch/>
        </p:blipFill>
        <p:spPr>
          <a:xfrm>
            <a:off x="1490472" y="1234440"/>
            <a:ext cx="6235456" cy="1440180"/>
          </a:xfrm>
          <a:prstGeom prst="rect">
            <a:avLst/>
          </a:prstGeom>
          <a:ln>
            <a:noFill/>
          </a:ln>
        </p:spPr>
      </p:pic>
    </p:spTree>
    <p:extLst>
      <p:ext uri="{BB962C8B-B14F-4D97-AF65-F5344CB8AC3E}">
        <p14:creationId xmlns:p14="http://schemas.microsoft.com/office/powerpoint/2010/main" val="3351646097"/>
      </p:ext>
    </p:extLst>
  </p:cSld>
  <p:clrMapOvr>
    <a:masterClrMapping/>
  </p:clrMapOvr>
  <p:extLst>
    <p:ext uri="{DCECCB84-F9BA-43D5-87BE-67443E8EF086}">
      <p15:sldGuideLst xmlns:p15="http://schemas.microsoft.com/office/powerpoint/2012/main">
        <p15:guide id="1" orient="horz" pos="2160">
          <p15:clr>
            <a:srgbClr val="FBAE40"/>
          </p15:clr>
        </p15:guide>
        <p15:guide id="2" pos="29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fault number">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800100"/>
            <a:ext cx="8382000" cy="4000500"/>
          </a:xfrm>
          <a:prstGeom prst="rect">
            <a:avLst/>
          </a:prstGeom>
        </p:spPr>
        <p:txBody>
          <a:bodyPr/>
          <a:lstStyle>
            <a:lvl1pPr marL="274320" indent="-274320">
              <a:spcBef>
                <a:spcPts val="900"/>
              </a:spcBef>
              <a:buClr>
                <a:schemeClr val="tx2">
                  <a:lumMod val="40000"/>
                  <a:lumOff val="60000"/>
                </a:schemeClr>
              </a:buClr>
              <a:buSzPct val="100000"/>
              <a:buFont typeface="+mj-lt"/>
              <a:buAutoNum type="arabicPeriod"/>
              <a:defRPr sz="1500" i="0">
                <a:solidFill>
                  <a:schemeClr val="bg1"/>
                </a:solidFill>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5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35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35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endParaRPr lang="en-US" dirty="0"/>
          </a:p>
        </p:txBody>
      </p:sp>
      <p:sp>
        <p:nvSpPr>
          <p:cNvPr id="2" name="Date Placeholder 1"/>
          <p:cNvSpPr>
            <a:spLocks noGrp="1"/>
          </p:cNvSpPr>
          <p:nvPr>
            <p:ph type="dt" sz="half" idx="11"/>
          </p:nvPr>
        </p:nvSpPr>
        <p:spPr/>
        <p:txBody>
          <a:bodyPr/>
          <a:lstStyle/>
          <a:p>
            <a:pPr defTabSz="685800">
              <a:defRPr/>
            </a:pPr>
            <a:endParaRPr lang="en-US" dirty="0"/>
          </a:p>
        </p:txBody>
      </p:sp>
      <p:sp>
        <p:nvSpPr>
          <p:cNvPr id="6" name="Line 2"/>
          <p:cNvSpPr>
            <a:spLocks noChangeShapeType="1"/>
          </p:cNvSpPr>
          <p:nvPr userDrawn="1"/>
        </p:nvSpPr>
        <p:spPr bwMode="auto">
          <a:xfrm>
            <a:off x="381000" y="4838700"/>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
        <p:nvSpPr>
          <p:cNvPr id="8" name="Line 2"/>
          <p:cNvSpPr>
            <a:spLocks noChangeShapeType="1"/>
          </p:cNvSpPr>
          <p:nvPr userDrawn="1"/>
        </p:nvSpPr>
        <p:spPr bwMode="auto">
          <a:xfrm>
            <a:off x="381000" y="745523"/>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
        <p:nvSpPr>
          <p:cNvPr id="10" name="TextBox 9"/>
          <p:cNvSpPr txBox="1"/>
          <p:nvPr userDrawn="1"/>
        </p:nvSpPr>
        <p:spPr>
          <a:xfrm>
            <a:off x="3208916" y="4876417"/>
            <a:ext cx="2148345" cy="276999"/>
          </a:xfrm>
          <a:prstGeom prst="rect">
            <a:avLst/>
          </a:prstGeom>
          <a:solidFill>
            <a:schemeClr val="tx1"/>
          </a:solid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Integrity - Service - Excellence</a:t>
            </a:r>
          </a:p>
        </p:txBody>
      </p:sp>
      <p:sp>
        <p:nvSpPr>
          <p:cNvPr id="3" name="Rectangle 2"/>
          <p:cNvSpPr/>
          <p:nvPr userDrawn="1"/>
        </p:nvSpPr>
        <p:spPr bwMode="auto">
          <a:xfrm>
            <a:off x="381000" y="57150"/>
            <a:ext cx="1117600" cy="650273"/>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a:ea typeface="+mn-ea"/>
              <a:cs typeface="+mn-cs"/>
            </a:endParaRPr>
          </a:p>
        </p:txBody>
      </p:sp>
      <p:pic>
        <p:nvPicPr>
          <p:cNvPr id="12" name="Picture 11"/>
          <p:cNvPicPr>
            <a:picLocks noChangeAspect="1"/>
          </p:cNvPicPr>
          <p:nvPr userDrawn="1"/>
        </p:nvPicPr>
        <p:blipFill>
          <a:blip r:embed="rId2">
            <a:duotone>
              <a:srgbClr val="000000">
                <a:shade val="45000"/>
                <a:satMod val="135000"/>
              </a:srgbClr>
              <a:prstClr val="white"/>
            </a:duotone>
          </a:blip>
          <a:stretch>
            <a:fillRect/>
          </a:stretch>
        </p:blipFill>
        <p:spPr>
          <a:xfrm>
            <a:off x="393192" y="82296"/>
            <a:ext cx="1046274" cy="617220"/>
          </a:xfrm>
          <a:prstGeom prst="rect">
            <a:avLst/>
          </a:prstGeom>
          <a:effectLst/>
        </p:spPr>
      </p:pic>
      <p:sp>
        <p:nvSpPr>
          <p:cNvPr id="5" name="Rectangle 1030"/>
          <p:cNvSpPr>
            <a:spLocks noGrp="1" noChangeArrowheads="1"/>
          </p:cNvSpPr>
          <p:nvPr>
            <p:ph type="title"/>
          </p:nvPr>
        </p:nvSpPr>
        <p:spPr bwMode="auto">
          <a:xfrm>
            <a:off x="1388125" y="57150"/>
            <a:ext cx="739011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75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defTabSz="685800">
              <a:defRPr/>
            </a:pPr>
            <a:fld id="{CF8BF5C1-0C31-4117-9346-26B34DEE768C}" type="slidenum">
              <a:rPr lang="en-US" altLang="en-US" smtClean="0">
                <a:solidFill>
                  <a:prstClr val="white"/>
                </a:solidFill>
              </a:rPr>
              <a:pPr defTabSz="685800">
                <a:defRPr/>
              </a:pPr>
              <a:t>‹#›</a:t>
            </a:fld>
            <a:endParaRPr lang="en-US" altLang="en-US" dirty="0">
              <a:solidFill>
                <a:prstClr val="white"/>
              </a:solidFill>
            </a:endParaRPr>
          </a:p>
        </p:txBody>
      </p:sp>
    </p:spTree>
    <p:extLst>
      <p:ext uri="{BB962C8B-B14F-4D97-AF65-F5344CB8AC3E}">
        <p14:creationId xmlns:p14="http://schemas.microsoft.com/office/powerpoint/2010/main" val="1302583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fault Letter">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800100"/>
            <a:ext cx="8382000" cy="4000500"/>
          </a:xfrm>
          <a:prstGeom prst="rect">
            <a:avLst/>
          </a:prstGeom>
        </p:spPr>
        <p:txBody>
          <a:bodyPr/>
          <a:lstStyle>
            <a:lvl1pPr marL="274320" indent="-274320">
              <a:spcBef>
                <a:spcPts val="900"/>
              </a:spcBef>
              <a:buClr>
                <a:schemeClr val="tx2">
                  <a:lumMod val="40000"/>
                  <a:lumOff val="60000"/>
                </a:schemeClr>
              </a:buClr>
              <a:buSzPct val="100000"/>
              <a:buFont typeface="+mj-lt"/>
              <a:buAutoNum type="alphaLcPeriod"/>
              <a:defRPr sz="1200" i="0">
                <a:solidFill>
                  <a:schemeClr val="bg1"/>
                </a:solidFill>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5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35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35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endParaRPr lang="en-US" dirty="0"/>
          </a:p>
        </p:txBody>
      </p:sp>
      <p:sp>
        <p:nvSpPr>
          <p:cNvPr id="2" name="Date Placeholder 1"/>
          <p:cNvSpPr>
            <a:spLocks noGrp="1"/>
          </p:cNvSpPr>
          <p:nvPr>
            <p:ph type="dt" sz="half" idx="11"/>
          </p:nvPr>
        </p:nvSpPr>
        <p:spPr/>
        <p:txBody>
          <a:bodyPr/>
          <a:lstStyle/>
          <a:p>
            <a:pPr defTabSz="685800">
              <a:defRPr/>
            </a:pPr>
            <a:endParaRPr lang="en-US" dirty="0"/>
          </a:p>
        </p:txBody>
      </p:sp>
      <p:sp>
        <p:nvSpPr>
          <p:cNvPr id="6" name="Line 2"/>
          <p:cNvSpPr>
            <a:spLocks noChangeShapeType="1"/>
          </p:cNvSpPr>
          <p:nvPr userDrawn="1"/>
        </p:nvSpPr>
        <p:spPr bwMode="auto">
          <a:xfrm>
            <a:off x="381000" y="4838700"/>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
        <p:nvSpPr>
          <p:cNvPr id="8" name="Line 2"/>
          <p:cNvSpPr>
            <a:spLocks noChangeShapeType="1"/>
          </p:cNvSpPr>
          <p:nvPr userDrawn="1"/>
        </p:nvSpPr>
        <p:spPr bwMode="auto">
          <a:xfrm>
            <a:off x="381000" y="745523"/>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
        <p:nvSpPr>
          <p:cNvPr id="10" name="TextBox 9"/>
          <p:cNvSpPr txBox="1"/>
          <p:nvPr userDrawn="1"/>
        </p:nvSpPr>
        <p:spPr>
          <a:xfrm>
            <a:off x="3208916" y="4876417"/>
            <a:ext cx="2148345" cy="276999"/>
          </a:xfrm>
          <a:prstGeom prst="rect">
            <a:avLst/>
          </a:prstGeom>
          <a:solidFill>
            <a:schemeClr val="tx1"/>
          </a:solid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Integrity - Service - Excellence</a:t>
            </a:r>
          </a:p>
        </p:txBody>
      </p:sp>
      <p:sp>
        <p:nvSpPr>
          <p:cNvPr id="3" name="Rectangle 2"/>
          <p:cNvSpPr/>
          <p:nvPr userDrawn="1"/>
        </p:nvSpPr>
        <p:spPr bwMode="auto">
          <a:xfrm>
            <a:off x="381000" y="57150"/>
            <a:ext cx="1117600" cy="650273"/>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a:ea typeface="+mn-ea"/>
              <a:cs typeface="+mn-cs"/>
            </a:endParaRPr>
          </a:p>
        </p:txBody>
      </p:sp>
      <p:pic>
        <p:nvPicPr>
          <p:cNvPr id="12" name="Picture 11"/>
          <p:cNvPicPr>
            <a:picLocks noChangeAspect="1"/>
          </p:cNvPicPr>
          <p:nvPr userDrawn="1"/>
        </p:nvPicPr>
        <p:blipFill>
          <a:blip r:embed="rId2">
            <a:duotone>
              <a:srgbClr val="000000">
                <a:shade val="45000"/>
                <a:satMod val="135000"/>
              </a:srgbClr>
              <a:prstClr val="white"/>
            </a:duotone>
          </a:blip>
          <a:stretch>
            <a:fillRect/>
          </a:stretch>
        </p:blipFill>
        <p:spPr>
          <a:xfrm>
            <a:off x="393192" y="82296"/>
            <a:ext cx="1046274" cy="617220"/>
          </a:xfrm>
          <a:prstGeom prst="rect">
            <a:avLst/>
          </a:prstGeom>
          <a:effectLst/>
        </p:spPr>
      </p:pic>
      <p:sp>
        <p:nvSpPr>
          <p:cNvPr id="5" name="Rectangle 1030"/>
          <p:cNvSpPr>
            <a:spLocks noGrp="1" noChangeArrowheads="1"/>
          </p:cNvSpPr>
          <p:nvPr>
            <p:ph type="title"/>
          </p:nvPr>
        </p:nvSpPr>
        <p:spPr bwMode="auto">
          <a:xfrm>
            <a:off x="1388125" y="57150"/>
            <a:ext cx="739011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75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defTabSz="685800">
              <a:defRPr/>
            </a:pPr>
            <a:fld id="{CF8BF5C1-0C31-4117-9346-26B34DEE768C}" type="slidenum">
              <a:rPr lang="en-US" altLang="en-US" smtClean="0">
                <a:solidFill>
                  <a:prstClr val="white"/>
                </a:solidFill>
              </a:rPr>
              <a:pPr defTabSz="685800">
                <a:defRPr/>
              </a:pPr>
              <a:t>‹#›</a:t>
            </a:fld>
            <a:endParaRPr lang="en-US" altLang="en-US" dirty="0">
              <a:solidFill>
                <a:prstClr val="white"/>
              </a:solidFill>
            </a:endParaRPr>
          </a:p>
        </p:txBody>
      </p:sp>
    </p:spTree>
    <p:extLst>
      <p:ext uri="{BB962C8B-B14F-4D97-AF65-F5344CB8AC3E}">
        <p14:creationId xmlns:p14="http://schemas.microsoft.com/office/powerpoint/2010/main" val="420063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0191" name="Rectangle 15"/>
          <p:cNvSpPr>
            <a:spLocks noGrp="1" noChangeArrowheads="1"/>
          </p:cNvSpPr>
          <p:nvPr>
            <p:ph type="ctrTitle"/>
          </p:nvPr>
        </p:nvSpPr>
        <p:spPr>
          <a:xfrm>
            <a:off x="276228" y="1143000"/>
            <a:ext cx="8486775" cy="1200150"/>
          </a:xfrm>
        </p:spPr>
        <p:txBody>
          <a:bodyPr/>
          <a:lstStyle>
            <a:lvl1pPr algn="ctr">
              <a:defRPr sz="3300" i="0"/>
            </a:lvl1pPr>
          </a:lstStyle>
          <a:p>
            <a:r>
              <a:rPr lang="en-US"/>
              <a:t>Click to edit Master title style</a:t>
            </a:r>
            <a:endParaRPr lang="en-US" dirty="0"/>
          </a:p>
        </p:txBody>
      </p:sp>
      <p:sp>
        <p:nvSpPr>
          <p:cNvPr id="9" name="Rectangle 1033"/>
          <p:cNvSpPr>
            <a:spLocks noGrp="1" noChangeArrowheads="1"/>
          </p:cNvSpPr>
          <p:nvPr>
            <p:ph type="subTitle" idx="1"/>
          </p:nvPr>
        </p:nvSpPr>
        <p:spPr>
          <a:xfrm>
            <a:off x="4095751" y="2943225"/>
            <a:ext cx="4495800" cy="785813"/>
          </a:xfrm>
          <a:prstGeom prst="rect">
            <a:avLst/>
          </a:prstGeom>
        </p:spPr>
        <p:txBody>
          <a:bodyPr/>
          <a:lstStyle>
            <a:lvl1pPr marL="0" indent="0" algn="ctr">
              <a:buFont typeface="Wingdings" pitchFamily="2" charset="2"/>
              <a:buNone/>
              <a:defRPr sz="1500"/>
            </a:lvl1pPr>
          </a:lstStyle>
          <a:p>
            <a:r>
              <a:rPr lang="en-US"/>
              <a:t>Click to edit Master subtitle style</a:t>
            </a:r>
            <a:endParaRPr lang="en-US" dirty="0"/>
          </a:p>
        </p:txBody>
      </p:sp>
      <p:sp>
        <p:nvSpPr>
          <p:cNvPr id="8" name="Rectangle 1028"/>
          <p:cNvSpPr>
            <a:spLocks noGrp="1" noChangeArrowheads="1"/>
          </p:cNvSpPr>
          <p:nvPr>
            <p:ph type="sldNum" sz="quarter" idx="10"/>
          </p:nvPr>
        </p:nvSpPr>
        <p:spPr/>
        <p:txBody>
          <a:bodyPr/>
          <a:lstStyle>
            <a:lvl1pPr>
              <a:defRPr/>
            </a:lvl1pPr>
          </a:lstStyle>
          <a:p>
            <a:fld id="{C09EDBA3-3DB7-489E-B256-AF2FE92E8C1C}"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26586823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fault">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800100"/>
            <a:ext cx="8382000" cy="4000500"/>
          </a:xfrm>
          <a:prstGeom prst="rect">
            <a:avLst/>
          </a:prstGeom>
        </p:spPr>
        <p:txBody>
          <a:bodyPr/>
          <a:lstStyle>
            <a:lvl1pPr marL="0" indent="0">
              <a:spcBef>
                <a:spcPts val="900"/>
              </a:spcBef>
              <a:buClrTx/>
              <a:buFont typeface="Arial" pitchFamily="34" charset="0"/>
              <a:buNone/>
              <a:defRPr sz="1500" i="1">
                <a:solidFill>
                  <a:schemeClr val="tx2">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5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35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35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a:defRPr/>
            </a:pPr>
            <a:endParaRPr lang="en-US" dirty="0"/>
          </a:p>
        </p:txBody>
      </p:sp>
      <p:sp>
        <p:nvSpPr>
          <p:cNvPr id="6" name="Line 2"/>
          <p:cNvSpPr>
            <a:spLocks noChangeShapeType="1"/>
          </p:cNvSpPr>
          <p:nvPr userDrawn="1"/>
        </p:nvSpPr>
        <p:spPr bwMode="auto">
          <a:xfrm>
            <a:off x="381000" y="4838700"/>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endParaRPr>
          </a:p>
        </p:txBody>
      </p:sp>
      <p:sp>
        <p:nvSpPr>
          <p:cNvPr id="8" name="Line 2"/>
          <p:cNvSpPr>
            <a:spLocks noChangeShapeType="1"/>
          </p:cNvSpPr>
          <p:nvPr userDrawn="1"/>
        </p:nvSpPr>
        <p:spPr bwMode="auto">
          <a:xfrm>
            <a:off x="381000" y="745523"/>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endParaRPr>
          </a:p>
        </p:txBody>
      </p:sp>
      <p:sp>
        <p:nvSpPr>
          <p:cNvPr id="10" name="TextBox 9"/>
          <p:cNvSpPr txBox="1"/>
          <p:nvPr userDrawn="1"/>
        </p:nvSpPr>
        <p:spPr>
          <a:xfrm>
            <a:off x="3208916" y="4876417"/>
            <a:ext cx="2148345" cy="276999"/>
          </a:xfrm>
          <a:prstGeom prst="rect">
            <a:avLst/>
          </a:prstGeom>
          <a:solidFill>
            <a:schemeClr val="tx1"/>
          </a:solidFill>
        </p:spPr>
        <p:txBody>
          <a:bodyPr wrap="none" rtlCol="0">
            <a:spAutoFit/>
          </a:bodyPr>
          <a:lstStyle/>
          <a:p>
            <a:r>
              <a:rPr lang="en-US" sz="1200" b="1" i="1" dirty="0">
                <a:solidFill>
                  <a:schemeClr val="bg1"/>
                </a:solidFill>
                <a:latin typeface="Times New Roman" panose="02020603050405020304" pitchFamily="18" charset="0"/>
                <a:cs typeface="Times New Roman" panose="02020603050405020304" pitchFamily="18" charset="0"/>
              </a:rPr>
              <a:t>Integrity</a:t>
            </a:r>
            <a:r>
              <a:rPr lang="en-US" sz="1200" b="1" i="1" baseline="0" dirty="0">
                <a:solidFill>
                  <a:schemeClr val="bg1"/>
                </a:solidFill>
                <a:latin typeface="Times New Roman" panose="02020603050405020304" pitchFamily="18" charset="0"/>
                <a:cs typeface="Times New Roman" panose="02020603050405020304" pitchFamily="18" charset="0"/>
              </a:rPr>
              <a:t> - Service - Excellence</a:t>
            </a:r>
            <a:endParaRPr lang="en-US" sz="1200" b="1" i="1" dirty="0">
              <a:solidFill>
                <a:schemeClr val="bg1"/>
              </a:solidFill>
              <a:latin typeface="Times New Roman" panose="02020603050405020304" pitchFamily="18" charset="0"/>
              <a:cs typeface="Times New Roman" panose="02020603050405020304" pitchFamily="18" charset="0"/>
            </a:endParaRPr>
          </a:p>
        </p:txBody>
      </p:sp>
      <p:sp>
        <p:nvSpPr>
          <p:cNvPr id="3" name="Rectangle 2"/>
          <p:cNvSpPr/>
          <p:nvPr userDrawn="1"/>
        </p:nvSpPr>
        <p:spPr bwMode="auto">
          <a:xfrm>
            <a:off x="381000" y="57150"/>
            <a:ext cx="1117600" cy="650273"/>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pic>
        <p:nvPicPr>
          <p:cNvPr id="12" name="Picture 11"/>
          <p:cNvPicPr>
            <a:picLocks noChangeAspect="1"/>
          </p:cNvPicPr>
          <p:nvPr userDrawn="1"/>
        </p:nvPicPr>
        <p:blipFill>
          <a:blip r:embed="rId2">
            <a:duotone>
              <a:srgbClr val="000000">
                <a:shade val="45000"/>
                <a:satMod val="135000"/>
              </a:srgbClr>
              <a:prstClr val="white"/>
            </a:duotone>
          </a:blip>
          <a:stretch>
            <a:fillRect/>
          </a:stretch>
        </p:blipFill>
        <p:spPr>
          <a:xfrm>
            <a:off x="393192" y="82296"/>
            <a:ext cx="1046274" cy="617220"/>
          </a:xfrm>
          <a:prstGeom prst="rect">
            <a:avLst/>
          </a:prstGeom>
          <a:effectLst/>
        </p:spPr>
      </p:pic>
      <p:sp>
        <p:nvSpPr>
          <p:cNvPr id="5" name="Rectangle 1030"/>
          <p:cNvSpPr>
            <a:spLocks noGrp="1" noChangeArrowheads="1"/>
          </p:cNvSpPr>
          <p:nvPr>
            <p:ph type="title"/>
          </p:nvPr>
        </p:nvSpPr>
        <p:spPr bwMode="auto">
          <a:xfrm>
            <a:off x="1388125" y="57150"/>
            <a:ext cx="739011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chemeClr val="tx2">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75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fld id="{CF8BF5C1-0C31-4117-9346-26B34DEE768C}" type="slidenum">
              <a:rPr lang="en-US" altLang="en-US" smtClean="0"/>
              <a:pPr/>
              <a:t>‹#›</a:t>
            </a:fld>
            <a:endParaRPr lang="en-US" altLang="en-US" dirty="0"/>
          </a:p>
        </p:txBody>
      </p:sp>
    </p:spTree>
    <p:extLst>
      <p:ext uri="{BB962C8B-B14F-4D97-AF65-F5344CB8AC3E}">
        <p14:creationId xmlns:p14="http://schemas.microsoft.com/office/powerpoint/2010/main" val="4163930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dual pa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342900">
              <a:defRPr/>
            </a:pPr>
            <a:endParaRPr lang="en-US" dirty="0"/>
          </a:p>
        </p:txBody>
      </p:sp>
      <p:sp>
        <p:nvSpPr>
          <p:cNvPr id="4" name="Slide Number Placeholder 3"/>
          <p:cNvSpPr>
            <a:spLocks noGrp="1"/>
          </p:cNvSpPr>
          <p:nvPr>
            <p:ph type="sldNum" sz="quarter" idx="11"/>
          </p:nvPr>
        </p:nvSpPr>
        <p:spPr/>
        <p:txBody>
          <a:bodyPr/>
          <a:lstStyle/>
          <a:p>
            <a:pPr defTabSz="342900">
              <a:defRPr/>
            </a:pPr>
            <a:fld id="{CF8BF5C1-0C31-4117-9346-26B34DEE768C}" type="slidenum">
              <a:rPr lang="en-US" altLang="en-US" smtClean="0">
                <a:solidFill>
                  <a:prstClr val="white"/>
                </a:solidFill>
              </a:rPr>
              <a:pPr defTabSz="342900">
                <a:defRPr/>
              </a:pPr>
              <a:t>‹#›</a:t>
            </a:fld>
            <a:endParaRPr lang="en-US" altLang="en-US" dirty="0">
              <a:solidFill>
                <a:prstClr val="white"/>
              </a:solidFill>
            </a:endParaRPr>
          </a:p>
        </p:txBody>
      </p:sp>
      <p:sp>
        <p:nvSpPr>
          <p:cNvPr id="5" name="Rectangle 1030"/>
          <p:cNvSpPr>
            <a:spLocks noGrp="1" noChangeArrowheads="1"/>
          </p:cNvSpPr>
          <p:nvPr>
            <p:ph type="title"/>
          </p:nvPr>
        </p:nvSpPr>
        <p:spPr bwMode="auto">
          <a:xfrm>
            <a:off x="1388125" y="57150"/>
            <a:ext cx="739011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9" name="Content Placeholder 2"/>
          <p:cNvSpPr>
            <a:spLocks noGrp="1"/>
          </p:cNvSpPr>
          <p:nvPr>
            <p:ph sz="half" idx="12"/>
          </p:nvPr>
        </p:nvSpPr>
        <p:spPr>
          <a:xfrm>
            <a:off x="405179" y="800100"/>
            <a:ext cx="4026145" cy="4000500"/>
          </a:xfrm>
          <a:prstGeom prst="rect">
            <a:avLst/>
          </a:prstGeom>
        </p:spPr>
        <p:txBody>
          <a:bodyPr/>
          <a:lstStyle>
            <a:lvl1pPr marL="0" indent="0">
              <a:spcBef>
                <a:spcPts val="900"/>
              </a:spcBef>
              <a:buClrTx/>
              <a:buFont typeface="Arial" pitchFamily="34" charset="0"/>
              <a:buNone/>
              <a:defRPr sz="1500" i="1">
                <a:solidFill>
                  <a:schemeClr val="tx2">
                    <a:lumMod val="40000"/>
                    <a:lumOff val="60000"/>
                  </a:schemeClr>
                </a:solidFill>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500" b="1">
                <a:solidFill>
                  <a:schemeClr val="bg1"/>
                </a:solidFill>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350" b="1" baseline="0">
                <a:solidFill>
                  <a:schemeClr val="bg1"/>
                </a:solidFill>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350" b="1" baseline="0">
                <a:solidFill>
                  <a:schemeClr val="bg1"/>
                </a:solidFill>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10" name="Content Placeholder 2"/>
          <p:cNvSpPr>
            <a:spLocks noGrp="1"/>
          </p:cNvSpPr>
          <p:nvPr>
            <p:ph sz="half" idx="13"/>
          </p:nvPr>
        </p:nvSpPr>
        <p:spPr>
          <a:xfrm>
            <a:off x="4752095" y="846534"/>
            <a:ext cx="4026145" cy="4000500"/>
          </a:xfrm>
          <a:prstGeom prst="rect">
            <a:avLst/>
          </a:prstGeom>
        </p:spPr>
        <p:txBody>
          <a:bodyPr/>
          <a:lstStyle>
            <a:lvl1pPr marL="0" indent="0">
              <a:spcBef>
                <a:spcPts val="900"/>
              </a:spcBef>
              <a:buClrTx/>
              <a:buFont typeface="Arial" pitchFamily="34" charset="0"/>
              <a:buNone/>
              <a:defRPr sz="1500" i="1">
                <a:solidFill>
                  <a:schemeClr val="tx2">
                    <a:lumMod val="40000"/>
                    <a:lumOff val="60000"/>
                  </a:schemeClr>
                </a:solidFill>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500" b="1">
                <a:solidFill>
                  <a:schemeClr val="bg1"/>
                </a:solidFill>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350" b="1" baseline="0">
                <a:solidFill>
                  <a:schemeClr val="bg1"/>
                </a:solidFill>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350" b="1" baseline="0">
                <a:solidFill>
                  <a:schemeClr val="bg1"/>
                </a:solidFill>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Tree>
    <p:extLst>
      <p:ext uri="{BB962C8B-B14F-4D97-AF65-F5344CB8AC3E}">
        <p14:creationId xmlns:p14="http://schemas.microsoft.com/office/powerpoint/2010/main" val="13760220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917938"/>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dirty="0"/>
              <a:t>Click to add title</a:t>
            </a:r>
          </a:p>
        </p:txBody>
      </p:sp>
      <p:sp>
        <p:nvSpPr>
          <p:cNvPr id="3" name="Content Placeholder 2"/>
          <p:cNvSpPr>
            <a:spLocks noGrp="1"/>
          </p:cNvSpPr>
          <p:nvPr>
            <p:ph sz="half" idx="1"/>
          </p:nvPr>
        </p:nvSpPr>
        <p:spPr>
          <a:xfrm>
            <a:off x="341927" y="968991"/>
            <a:ext cx="4153873" cy="3376241"/>
          </a:xfrm>
        </p:spPr>
        <p:txBody>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968991"/>
            <a:ext cx="4149294" cy="3376241"/>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pic>
        <p:nvPicPr>
          <p:cNvPr id="10" name="Picture 9" descr="CompTIA_logo.wmf">
            <a:extLst>
              <a:ext uri="{FF2B5EF4-FFF2-40B4-BE49-F238E27FC236}">
                <a16:creationId xmlns:a16="http://schemas.microsoft.com/office/drawing/2014/main" id="{953D7D55-FF4B-144A-9A47-F9B21A50C6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id="{23A873D3-98D7-4852-8AAA-A462C1DE9AB4}"/>
              </a:ext>
            </a:extLst>
          </p:cNvPr>
          <p:cNvPicPr>
            <a:picLocks/>
          </p:cNvPicPr>
          <p:nvPr/>
        </p:nvPicPr>
        <p:blipFill>
          <a:blip r:embed="rId3"/>
          <a:stretch>
            <a:fillRect/>
          </a:stretch>
        </p:blipFill>
        <p:spPr>
          <a:xfrm>
            <a:off x="-18288" y="4443006"/>
            <a:ext cx="9180576" cy="384048"/>
          </a:xfrm>
          <a:prstGeom prst="rect">
            <a:avLst/>
          </a:prstGeom>
        </p:spPr>
      </p:pic>
      <p:sp>
        <p:nvSpPr>
          <p:cNvPr id="7" name="Footer Placeholder 6">
            <a:extLst>
              <a:ext uri="{FF2B5EF4-FFF2-40B4-BE49-F238E27FC236}">
                <a16:creationId xmlns:a16="http://schemas.microsoft.com/office/drawing/2014/main" id="{20B137AA-E8FF-49AE-ADC6-417135EA1C16}"/>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11" name="Slide Number Placeholder 10">
            <a:extLst>
              <a:ext uri="{FF2B5EF4-FFF2-40B4-BE49-F238E27FC236}">
                <a16:creationId xmlns:a16="http://schemas.microsoft.com/office/drawing/2014/main" id="{DC271262-DE56-473E-BD86-378F68F6C885}"/>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9" name="Picture 8">
            <a:extLst>
              <a:ext uri="{FF2B5EF4-FFF2-40B4-BE49-F238E27FC236}">
                <a16:creationId xmlns:a16="http://schemas.microsoft.com/office/drawing/2014/main" id="{0A6890A2-1520-4E1A-89C6-0F5FBC18CB35}"/>
              </a:ext>
            </a:extLst>
          </p:cNvPr>
          <p:cNvPicPr>
            <a:picLocks/>
          </p:cNvPicPr>
          <p:nvPr userDrawn="1"/>
        </p:nvPicPr>
        <p:blipFill>
          <a:blip r:embed="rId3"/>
          <a:stretch>
            <a:fillRect/>
          </a:stretch>
        </p:blipFill>
        <p:spPr>
          <a:xfrm>
            <a:off x="-18288" y="4443006"/>
            <a:ext cx="9180576" cy="384048"/>
          </a:xfrm>
          <a:prstGeom prst="rect">
            <a:avLst/>
          </a:prstGeom>
        </p:spPr>
      </p:pic>
    </p:spTree>
    <p:extLst>
      <p:ext uri="{BB962C8B-B14F-4D97-AF65-F5344CB8AC3E}">
        <p14:creationId xmlns:p14="http://schemas.microsoft.com/office/powerpoint/2010/main" val="273064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Rectangle 1033"/>
          <p:cNvSpPr>
            <a:spLocks noGrp="1" noChangeArrowheads="1"/>
          </p:cNvSpPr>
          <p:nvPr>
            <p:ph type="subTitle" idx="1"/>
          </p:nvPr>
        </p:nvSpPr>
        <p:spPr>
          <a:xfrm>
            <a:off x="2103120" y="2948940"/>
            <a:ext cx="5029200" cy="918972"/>
          </a:xfrm>
          <a:prstGeom prst="rect">
            <a:avLst/>
          </a:prstGeom>
        </p:spPr>
        <p:txBody>
          <a:bodyPr/>
          <a:lstStyle>
            <a:lvl1pPr marL="0" indent="0" algn="ctr">
              <a:spcBef>
                <a:spcPts val="0"/>
              </a:spcBef>
              <a:buFont typeface="Wingdings" pitchFamily="2" charset="2"/>
              <a:buNone/>
              <a:defRPr sz="2100" cap="small" baseline="0">
                <a:solidFill>
                  <a:schemeClr val="bg1"/>
                </a:solidFill>
                <a:latin typeface="Times New Roman" panose="02020603050405020304" pitchFamily="18" charset="0"/>
                <a:cs typeface="Times New Roman" panose="02020603050405020304" pitchFamily="18" charset="0"/>
              </a:defRPr>
            </a:lvl1pPr>
          </a:lstStyle>
          <a:p>
            <a:r>
              <a:rPr lang="en-US" dirty="0"/>
              <a:t>Click to edit Master subtitle style</a:t>
            </a:r>
          </a:p>
        </p:txBody>
      </p:sp>
      <p:sp>
        <p:nvSpPr>
          <p:cNvPr id="8" name="Rectangle 1028"/>
          <p:cNvSpPr>
            <a:spLocks noGrp="1" noChangeArrowheads="1"/>
          </p:cNvSpPr>
          <p:nvPr>
            <p:ph type="sldNum" sz="quarter" idx="10"/>
          </p:nvPr>
        </p:nvSpPr>
        <p:spPr/>
        <p:txBody>
          <a:bodyPr/>
          <a:lstStyle>
            <a:lvl1pPr algn="ctr">
              <a:defRPr>
                <a:solidFill>
                  <a:schemeClr val="bg1"/>
                </a:solidFill>
                <a:effectLst/>
              </a:defRPr>
            </a:lvl1pPr>
          </a:lstStyle>
          <a:p>
            <a:fld id="{C09EDBA3-3DB7-489E-B256-AF2FE92E8C1C}" type="slidenum">
              <a:rPr lang="en-US" altLang="en-US" smtClean="0"/>
              <a:pPr/>
              <a:t>‹#›</a:t>
            </a:fld>
            <a:endParaRPr lang="en-US" altLang="en-US" dirty="0"/>
          </a:p>
        </p:txBody>
      </p:sp>
      <p:sp>
        <p:nvSpPr>
          <p:cNvPr id="13" name="Line 2"/>
          <p:cNvSpPr>
            <a:spLocks noChangeShapeType="1"/>
          </p:cNvSpPr>
          <p:nvPr userDrawn="1"/>
        </p:nvSpPr>
        <p:spPr bwMode="auto">
          <a:xfrm>
            <a:off x="381000" y="745523"/>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endParaRPr>
          </a:p>
        </p:txBody>
      </p:sp>
      <p:sp>
        <p:nvSpPr>
          <p:cNvPr id="14" name="Line 2"/>
          <p:cNvSpPr>
            <a:spLocks noChangeShapeType="1"/>
          </p:cNvSpPr>
          <p:nvPr userDrawn="1"/>
        </p:nvSpPr>
        <p:spPr bwMode="auto">
          <a:xfrm>
            <a:off x="381000" y="4838700"/>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17406D">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endParaRPr>
          </a:p>
        </p:txBody>
      </p:sp>
      <p:pic>
        <p:nvPicPr>
          <p:cNvPr id="2" name="Picture 1"/>
          <p:cNvPicPr>
            <a:picLocks noChangeAspect="1"/>
          </p:cNvPicPr>
          <p:nvPr userDrawn="1"/>
        </p:nvPicPr>
        <p:blipFill rotWithShape="1">
          <a:blip r:embed="rId2"/>
          <a:srcRect l="5847" t="4444" r="-2247" b="20740"/>
          <a:stretch/>
        </p:blipFill>
        <p:spPr>
          <a:xfrm>
            <a:off x="1490472" y="1234440"/>
            <a:ext cx="6235456" cy="1440180"/>
          </a:xfrm>
          <a:prstGeom prst="rect">
            <a:avLst/>
          </a:prstGeom>
          <a:ln>
            <a:noFill/>
          </a:ln>
        </p:spPr>
      </p:pic>
    </p:spTree>
    <p:extLst>
      <p:ext uri="{BB962C8B-B14F-4D97-AF65-F5344CB8AC3E}">
        <p14:creationId xmlns:p14="http://schemas.microsoft.com/office/powerpoint/2010/main" val="592094433"/>
      </p:ext>
    </p:extLst>
  </p:cSld>
  <p:clrMapOvr>
    <a:masterClrMapping/>
  </p:clrMapOvr>
  <p:extLst>
    <p:ext uri="{DCECCB84-F9BA-43D5-87BE-67443E8EF086}">
      <p15:sldGuideLst xmlns:p15="http://schemas.microsoft.com/office/powerpoint/2012/main">
        <p15:guide id="1" orient="horz" pos="2160">
          <p15:clr>
            <a:srgbClr val="FBAE40"/>
          </p15:clr>
        </p15:guide>
        <p15:guide id="2" pos="29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fault black">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800100"/>
            <a:ext cx="8382000" cy="4000500"/>
          </a:xfrm>
          <a:prstGeom prst="rect">
            <a:avLst/>
          </a:prstGeom>
        </p:spPr>
        <p:txBody>
          <a:bodyPr/>
          <a:lstStyle>
            <a:lvl1pPr marL="0" indent="0">
              <a:spcBef>
                <a:spcPts val="900"/>
              </a:spcBef>
              <a:buClrTx/>
              <a:buFont typeface="Arial" pitchFamily="34" charset="0"/>
              <a:buNone/>
              <a:defRPr sz="1500" i="1">
                <a:solidFill>
                  <a:schemeClr val="tx2">
                    <a:lumMod val="40000"/>
                    <a:lumOff val="60000"/>
                  </a:schemeClr>
                </a:solidFill>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500" b="1">
                <a:solidFill>
                  <a:schemeClr val="bg1"/>
                </a:solidFill>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350" b="1" baseline="0">
                <a:solidFill>
                  <a:schemeClr val="bg1"/>
                </a:solidFill>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350" b="1" baseline="0">
                <a:solidFill>
                  <a:schemeClr val="bg1"/>
                </a:solidFill>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defTabSz="342900">
              <a:defRPr/>
            </a:pPr>
            <a:endParaRPr lang="en-US" dirty="0"/>
          </a:p>
        </p:txBody>
      </p:sp>
      <p:sp>
        <p:nvSpPr>
          <p:cNvPr id="8" name="Line 2"/>
          <p:cNvSpPr>
            <a:spLocks noChangeShapeType="1"/>
          </p:cNvSpPr>
          <p:nvPr userDrawn="1"/>
        </p:nvSpPr>
        <p:spPr bwMode="auto">
          <a:xfrm>
            <a:off x="381000" y="745523"/>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57150"/>
            <a:ext cx="1117600" cy="650273"/>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a:ea typeface="+mn-ea"/>
              <a:cs typeface="+mn-cs"/>
            </a:endParaRPr>
          </a:p>
        </p:txBody>
      </p:sp>
      <p:sp>
        <p:nvSpPr>
          <p:cNvPr id="13"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
        <p:nvSpPr>
          <p:cNvPr id="11" name="Line 2"/>
          <p:cNvSpPr>
            <a:spLocks noChangeShapeType="1"/>
          </p:cNvSpPr>
          <p:nvPr userDrawn="1"/>
        </p:nvSpPr>
        <p:spPr bwMode="auto">
          <a:xfrm>
            <a:off x="381000" y="48387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
        <p:nvSpPr>
          <p:cNvPr id="14" name="Rectangle 1030"/>
          <p:cNvSpPr>
            <a:spLocks noGrp="1" noChangeArrowheads="1"/>
          </p:cNvSpPr>
          <p:nvPr>
            <p:ph type="title"/>
          </p:nvPr>
        </p:nvSpPr>
        <p:spPr bwMode="auto">
          <a:xfrm>
            <a:off x="1371600" y="57150"/>
            <a:ext cx="740664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Tree>
    <p:extLst>
      <p:ext uri="{BB962C8B-B14F-4D97-AF65-F5344CB8AC3E}">
        <p14:creationId xmlns:p14="http://schemas.microsoft.com/office/powerpoint/2010/main" val="4249437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Number">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800100"/>
            <a:ext cx="8382000" cy="4000500"/>
          </a:xfrm>
          <a:prstGeom prst="rect">
            <a:avLst/>
          </a:prstGeom>
        </p:spPr>
        <p:txBody>
          <a:bodyPr/>
          <a:lstStyle>
            <a:lvl1pPr marL="274320" indent="-274320">
              <a:spcBef>
                <a:spcPts val="900"/>
              </a:spcBef>
              <a:buClr>
                <a:schemeClr val="tx2">
                  <a:lumMod val="40000"/>
                  <a:lumOff val="60000"/>
                </a:schemeClr>
              </a:buClr>
              <a:buSzPct val="100000"/>
              <a:buFont typeface="+mj-lt"/>
              <a:buAutoNum type="arabicPeriod"/>
              <a:defRPr sz="1350" i="0">
                <a:solidFill>
                  <a:schemeClr val="bg1"/>
                </a:solidFill>
                <a:effectLst>
                  <a:outerShdw blurRad="38100" dist="38100" dir="2700000" algn="tl">
                    <a:srgbClr val="000000">
                      <a:alpha val="43137"/>
                    </a:srgbClr>
                  </a:outerShdw>
                </a:effectLst>
                <a:latin typeface="+mn-lt"/>
                <a:cs typeface="Calibri" panose="020F0502020204030204" pitchFamily="34" charset="0"/>
              </a:defRPr>
            </a:lvl1pPr>
            <a:lvl2pPr marL="0" indent="0">
              <a:spcBef>
                <a:spcPts val="900"/>
              </a:spcBef>
              <a:buClr>
                <a:schemeClr val="accent1">
                  <a:lumMod val="75000"/>
                </a:schemeClr>
              </a:buClr>
              <a:buSzPct val="100000"/>
              <a:buFont typeface="Arial" panose="020B0604020202020204" pitchFamily="34" charset="0"/>
              <a:buNone/>
              <a:defRPr sz="15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411480" indent="-205740">
              <a:spcBef>
                <a:spcPts val="900"/>
              </a:spcBef>
              <a:buClr>
                <a:schemeClr val="accent1">
                  <a:lumMod val="75000"/>
                </a:schemeClr>
              </a:buClr>
              <a:buSzPct val="100000"/>
              <a:buFont typeface="Arial" panose="020B0604020202020204" pitchFamily="34" charset="0"/>
              <a:buChar char="–"/>
              <a:defRPr sz="135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617220" indent="-205740">
              <a:spcBef>
                <a:spcPts val="900"/>
              </a:spcBef>
              <a:buSzPct val="100000"/>
              <a:buFont typeface="Wingdings" panose="05000000000000000000" pitchFamily="2" charset="2"/>
              <a:buChar char="§"/>
              <a:defRPr sz="1350" b="1" baseline="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822960" indent="-205740">
              <a:spcBef>
                <a:spcPts val="900"/>
              </a:spcBef>
              <a:buSzPct val="100000"/>
              <a:buFont typeface="Courier New" panose="02070309020205020404" pitchFamily="49" charset="0"/>
              <a:buChar char="o"/>
              <a:defRPr sz="1350" b="1" baseline="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p:txBody>
      </p:sp>
      <p:sp>
        <p:nvSpPr>
          <p:cNvPr id="5" name="Rectangle 1030"/>
          <p:cNvSpPr>
            <a:spLocks noGrp="1" noChangeArrowheads="1"/>
          </p:cNvSpPr>
          <p:nvPr>
            <p:ph type="title"/>
          </p:nvPr>
        </p:nvSpPr>
        <p:spPr bwMode="auto">
          <a:xfrm>
            <a:off x="1371600" y="57150"/>
            <a:ext cx="740664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2" name="Date Placeholder 1"/>
          <p:cNvSpPr>
            <a:spLocks noGrp="1"/>
          </p:cNvSpPr>
          <p:nvPr>
            <p:ph type="dt" sz="half" idx="11"/>
          </p:nvPr>
        </p:nvSpPr>
        <p:spPr/>
        <p:txBody>
          <a:bodyPr/>
          <a:lstStyle/>
          <a:p>
            <a:pPr defTabSz="342900">
              <a:defRPr/>
            </a:pPr>
            <a:r>
              <a:rPr lang="en-US"/>
              <a:t>	</a:t>
            </a:r>
            <a:endParaRPr lang="en-US" dirty="0"/>
          </a:p>
        </p:txBody>
      </p:sp>
      <p:sp>
        <p:nvSpPr>
          <p:cNvPr id="6"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Tree>
    <p:extLst>
      <p:ext uri="{BB962C8B-B14F-4D97-AF65-F5344CB8AC3E}">
        <p14:creationId xmlns:p14="http://schemas.microsoft.com/office/powerpoint/2010/main" val="688929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black">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800100"/>
            <a:ext cx="8382000" cy="4000500"/>
          </a:xfrm>
          <a:prstGeom prst="rect">
            <a:avLst/>
          </a:prstGeom>
        </p:spPr>
        <p:txBody>
          <a:bodyPr/>
          <a:lstStyle>
            <a:lvl1pPr marL="0" indent="0">
              <a:spcBef>
                <a:spcPts val="900"/>
              </a:spcBef>
              <a:buClrTx/>
              <a:buFont typeface="Arial" pitchFamily="34" charset="0"/>
              <a:buNone/>
              <a:defRPr sz="1500" i="1">
                <a:solidFill>
                  <a:schemeClr val="tx2">
                    <a:lumMod val="40000"/>
                    <a:lumOff val="60000"/>
                  </a:schemeClr>
                </a:solidFill>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500" b="1">
                <a:solidFill>
                  <a:schemeClr val="bg1"/>
                </a:solidFill>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350" b="1" baseline="0">
                <a:solidFill>
                  <a:schemeClr val="bg1"/>
                </a:solidFill>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350" b="1" baseline="0">
                <a:solidFill>
                  <a:schemeClr val="bg1"/>
                </a:solidFill>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defTabSz="342900">
              <a:defRPr/>
            </a:pPr>
            <a:endParaRPr lang="en-US" dirty="0"/>
          </a:p>
        </p:txBody>
      </p:sp>
      <p:sp>
        <p:nvSpPr>
          <p:cNvPr id="8" name="Line 2"/>
          <p:cNvSpPr>
            <a:spLocks noChangeShapeType="1"/>
          </p:cNvSpPr>
          <p:nvPr userDrawn="1"/>
        </p:nvSpPr>
        <p:spPr bwMode="auto">
          <a:xfrm>
            <a:off x="381000" y="745523"/>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57150"/>
            <a:ext cx="1117600" cy="650273"/>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a:ea typeface="+mn-ea"/>
              <a:cs typeface="+mn-cs"/>
            </a:endParaRPr>
          </a:p>
        </p:txBody>
      </p:sp>
      <p:sp>
        <p:nvSpPr>
          <p:cNvPr id="5" name="Rectangle 1030"/>
          <p:cNvSpPr>
            <a:spLocks noGrp="1" noChangeArrowheads="1"/>
          </p:cNvSpPr>
          <p:nvPr>
            <p:ph type="title"/>
          </p:nvPr>
        </p:nvSpPr>
        <p:spPr bwMode="auto">
          <a:xfrm>
            <a:off x="1388125" y="57150"/>
            <a:ext cx="739011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
        <p:nvSpPr>
          <p:cNvPr id="11" name="Line 2"/>
          <p:cNvSpPr>
            <a:spLocks noChangeShapeType="1"/>
          </p:cNvSpPr>
          <p:nvPr userDrawn="1"/>
        </p:nvSpPr>
        <p:spPr bwMode="auto">
          <a:xfrm>
            <a:off x="381000" y="48387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2629056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bjective">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800100"/>
            <a:ext cx="8382000" cy="4000500"/>
          </a:xfrm>
          <a:prstGeom prst="rect">
            <a:avLst/>
          </a:prstGeom>
        </p:spPr>
        <p:txBody>
          <a:bodyPr/>
          <a:lstStyle>
            <a:lvl1pPr marL="274320" indent="-274320">
              <a:spcBef>
                <a:spcPts val="900"/>
              </a:spcBef>
              <a:buClr>
                <a:schemeClr val="tx2">
                  <a:lumMod val="40000"/>
                  <a:lumOff val="60000"/>
                </a:schemeClr>
              </a:buClr>
              <a:buSzPct val="100000"/>
              <a:buFont typeface="+mj-lt"/>
              <a:buAutoNum type="alphaLcPeriod"/>
              <a:defRPr sz="1200" i="0">
                <a:solidFill>
                  <a:schemeClr val="bg1"/>
                </a:solidFill>
                <a:effectLst>
                  <a:outerShdw blurRad="38100" dist="38100" dir="2700000" algn="tl">
                    <a:srgbClr val="000000">
                      <a:alpha val="43137"/>
                    </a:srgbClr>
                  </a:outerShdw>
                </a:effectLst>
                <a:latin typeface="+mn-lt"/>
                <a:cs typeface="Calibri" panose="020F0502020204030204" pitchFamily="34" charset="0"/>
              </a:defRPr>
            </a:lvl1pPr>
            <a:lvl2pPr marL="0" indent="0">
              <a:spcBef>
                <a:spcPts val="900"/>
              </a:spcBef>
              <a:buClr>
                <a:schemeClr val="accent1">
                  <a:lumMod val="75000"/>
                </a:schemeClr>
              </a:buClr>
              <a:buSzPct val="100000"/>
              <a:buFont typeface="Arial" panose="020B0604020202020204" pitchFamily="34" charset="0"/>
              <a:buNone/>
              <a:defRPr sz="15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411480" indent="-205740">
              <a:spcBef>
                <a:spcPts val="900"/>
              </a:spcBef>
              <a:buClr>
                <a:schemeClr val="accent1">
                  <a:lumMod val="75000"/>
                </a:schemeClr>
              </a:buClr>
              <a:buSzPct val="100000"/>
              <a:buFont typeface="Arial" panose="020B0604020202020204" pitchFamily="34" charset="0"/>
              <a:buChar char="–"/>
              <a:defRPr sz="135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617220" indent="-205740">
              <a:spcBef>
                <a:spcPts val="900"/>
              </a:spcBef>
              <a:buSzPct val="100000"/>
              <a:buFont typeface="Wingdings" panose="05000000000000000000" pitchFamily="2" charset="2"/>
              <a:buChar char="§"/>
              <a:defRPr sz="1350" b="1" baseline="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822960" indent="-205740">
              <a:spcBef>
                <a:spcPts val="900"/>
              </a:spcBef>
              <a:buSzPct val="100000"/>
              <a:buFont typeface="Courier New" panose="02070309020205020404" pitchFamily="49" charset="0"/>
              <a:buChar char="o"/>
              <a:defRPr sz="1350" b="1" baseline="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p:txBody>
      </p:sp>
      <p:sp>
        <p:nvSpPr>
          <p:cNvPr id="5" name="Rectangle 1030"/>
          <p:cNvSpPr>
            <a:spLocks noGrp="1" noChangeArrowheads="1"/>
          </p:cNvSpPr>
          <p:nvPr>
            <p:ph type="title"/>
          </p:nvPr>
        </p:nvSpPr>
        <p:spPr bwMode="auto">
          <a:xfrm>
            <a:off x="1371600" y="57150"/>
            <a:ext cx="740664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chemeClr val="tx2">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2" name="Date Placeholder 1"/>
          <p:cNvSpPr>
            <a:spLocks noGrp="1"/>
          </p:cNvSpPr>
          <p:nvPr>
            <p:ph type="dt" sz="half" idx="11"/>
          </p:nvPr>
        </p:nvSpPr>
        <p:spPr/>
        <p:txBody>
          <a:bodyPr/>
          <a:lstStyle/>
          <a:p>
            <a:pPr defTabSz="342900">
              <a:defRPr/>
            </a:pPr>
            <a:r>
              <a:rPr lang="en-US"/>
              <a:t>	</a:t>
            </a:r>
            <a:endParaRPr lang="en-US" dirty="0"/>
          </a:p>
        </p:txBody>
      </p:sp>
      <p:sp>
        <p:nvSpPr>
          <p:cNvPr id="6"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Tree>
    <p:extLst>
      <p:ext uri="{BB962C8B-B14F-4D97-AF65-F5344CB8AC3E}">
        <p14:creationId xmlns:p14="http://schemas.microsoft.com/office/powerpoint/2010/main" val="2023832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dual pa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342900">
              <a:defRPr/>
            </a:pPr>
            <a:endParaRPr lang="en-US" dirty="0"/>
          </a:p>
        </p:txBody>
      </p:sp>
      <p:sp>
        <p:nvSpPr>
          <p:cNvPr id="4" name="Slide Number Placeholder 3"/>
          <p:cNvSpPr>
            <a:spLocks noGrp="1"/>
          </p:cNvSpPr>
          <p:nvPr>
            <p:ph type="sldNum" sz="quarter" idx="11"/>
          </p:nvPr>
        </p:nvSpPr>
        <p:spPr/>
        <p:txBody>
          <a:bodyPr/>
          <a:lstStyle/>
          <a:p>
            <a:pPr>
              <a:defRPr/>
            </a:pPr>
            <a:fld id="{CF8BF5C1-0C31-4117-9346-26B34DEE768C}" type="slidenum">
              <a:rPr lang="en-US" altLang="en-US" smtClean="0"/>
              <a:pPr>
                <a:defRPr/>
              </a:pPr>
              <a:t>‹#›</a:t>
            </a:fld>
            <a:endParaRPr lang="en-US" altLang="en-US" dirty="0"/>
          </a:p>
        </p:txBody>
      </p:sp>
      <p:sp>
        <p:nvSpPr>
          <p:cNvPr id="5" name="Rectangle 1030"/>
          <p:cNvSpPr>
            <a:spLocks noGrp="1" noChangeArrowheads="1"/>
          </p:cNvSpPr>
          <p:nvPr>
            <p:ph type="title"/>
          </p:nvPr>
        </p:nvSpPr>
        <p:spPr bwMode="auto">
          <a:xfrm>
            <a:off x="1388125" y="57150"/>
            <a:ext cx="739011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9" name="Content Placeholder 2"/>
          <p:cNvSpPr>
            <a:spLocks noGrp="1"/>
          </p:cNvSpPr>
          <p:nvPr>
            <p:ph sz="half" idx="12"/>
          </p:nvPr>
        </p:nvSpPr>
        <p:spPr>
          <a:xfrm>
            <a:off x="405179" y="800100"/>
            <a:ext cx="4026145" cy="4000500"/>
          </a:xfrm>
          <a:prstGeom prst="rect">
            <a:avLst/>
          </a:prstGeom>
        </p:spPr>
        <p:txBody>
          <a:bodyPr/>
          <a:lstStyle>
            <a:lvl1pPr marL="0" indent="0">
              <a:spcBef>
                <a:spcPts val="900"/>
              </a:spcBef>
              <a:buClrTx/>
              <a:buFont typeface="Arial" pitchFamily="34" charset="0"/>
              <a:buNone/>
              <a:defRPr sz="1500" i="1">
                <a:solidFill>
                  <a:schemeClr val="tx2">
                    <a:lumMod val="40000"/>
                    <a:lumOff val="60000"/>
                  </a:schemeClr>
                </a:solidFill>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500" b="1">
                <a:solidFill>
                  <a:schemeClr val="bg1"/>
                </a:solidFill>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350" b="1" baseline="0">
                <a:solidFill>
                  <a:schemeClr val="bg1"/>
                </a:solidFill>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350" b="1" baseline="0">
                <a:solidFill>
                  <a:schemeClr val="bg1"/>
                </a:solidFill>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10" name="Content Placeholder 2"/>
          <p:cNvSpPr>
            <a:spLocks noGrp="1"/>
          </p:cNvSpPr>
          <p:nvPr>
            <p:ph sz="half" idx="13"/>
          </p:nvPr>
        </p:nvSpPr>
        <p:spPr>
          <a:xfrm>
            <a:off x="4752095" y="846534"/>
            <a:ext cx="4026145" cy="4000500"/>
          </a:xfrm>
          <a:prstGeom prst="rect">
            <a:avLst/>
          </a:prstGeom>
        </p:spPr>
        <p:txBody>
          <a:bodyPr/>
          <a:lstStyle>
            <a:lvl1pPr marL="0" indent="0">
              <a:spcBef>
                <a:spcPts val="900"/>
              </a:spcBef>
              <a:buClrTx/>
              <a:buFont typeface="Arial" pitchFamily="34" charset="0"/>
              <a:buNone/>
              <a:defRPr sz="1500" i="1">
                <a:solidFill>
                  <a:schemeClr val="tx2">
                    <a:lumMod val="40000"/>
                    <a:lumOff val="60000"/>
                  </a:schemeClr>
                </a:solidFill>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500" b="1">
                <a:solidFill>
                  <a:schemeClr val="bg1"/>
                </a:solidFill>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350" b="1" baseline="0">
                <a:solidFill>
                  <a:schemeClr val="bg1"/>
                </a:solidFill>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350" b="1" baseline="0">
                <a:solidFill>
                  <a:schemeClr val="bg1"/>
                </a:solidFill>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Tree>
    <p:extLst>
      <p:ext uri="{BB962C8B-B14F-4D97-AF65-F5344CB8AC3E}">
        <p14:creationId xmlns:p14="http://schemas.microsoft.com/office/powerpoint/2010/main" val="1704835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lide 1">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314452"/>
            <a:ext cx="8229600" cy="3280172"/>
          </a:xfrm>
        </p:spPr>
        <p:txBody>
          <a:bodyPr>
            <a:normAutofit/>
          </a:bodyPr>
          <a:lstStyle>
            <a:lvl1pPr marL="0" indent="0">
              <a:lnSpc>
                <a:spcPct val="125000"/>
              </a:lnSpc>
              <a:spcBef>
                <a:spcPts val="0"/>
              </a:spcBef>
              <a:buClr>
                <a:srgbClr val="FF0000"/>
              </a:buClr>
              <a:buFont typeface="Arial" pitchFamily="34" charset="0"/>
              <a:buNone/>
              <a:defRPr sz="2100">
                <a:solidFill>
                  <a:schemeClr val="bg1"/>
                </a:solidFill>
              </a:defRPr>
            </a:lvl1pPr>
            <a:lvl2pPr marL="240030" indent="-240030">
              <a:lnSpc>
                <a:spcPct val="125000"/>
              </a:lnSpc>
              <a:spcBef>
                <a:spcPts val="0"/>
              </a:spcBef>
              <a:buClr>
                <a:srgbClr val="FF0000"/>
              </a:buClr>
              <a:buFont typeface="Arial" panose="020B0604020202020204" pitchFamily="34" charset="0"/>
              <a:buChar char="•"/>
              <a:defRPr sz="1650">
                <a:solidFill>
                  <a:schemeClr val="bg1"/>
                </a:solidFill>
              </a:defRPr>
            </a:lvl2pPr>
            <a:lvl3pPr marL="685800" indent="-240030">
              <a:lnSpc>
                <a:spcPct val="125000"/>
              </a:lnSpc>
              <a:spcBef>
                <a:spcPts val="0"/>
              </a:spcBef>
              <a:buClr>
                <a:srgbClr val="FF0000"/>
              </a:buClr>
              <a:buFont typeface="Calibri" panose="020F0502020204030204" pitchFamily="34" charset="0"/>
              <a:buChar char="–"/>
              <a:defRPr sz="1500">
                <a:solidFill>
                  <a:schemeClr val="bg1"/>
                </a:solidFill>
              </a:defRPr>
            </a:lvl3pPr>
            <a:lvl4pPr marL="1165860" indent="-240030">
              <a:lnSpc>
                <a:spcPct val="125000"/>
              </a:lnSpc>
              <a:spcBef>
                <a:spcPts val="0"/>
              </a:spcBef>
              <a:buClr>
                <a:srgbClr val="FF0000"/>
              </a:buClr>
              <a:buFont typeface="Wingdings" panose="05000000000000000000" pitchFamily="2" charset="2"/>
              <a:buChar char="§"/>
              <a:defRPr sz="1350">
                <a:solidFill>
                  <a:schemeClr val="bg1"/>
                </a:solidFill>
              </a:defRPr>
            </a:lvl4pPr>
            <a:lvl5pPr marL="1577340" indent="-240030">
              <a:lnSpc>
                <a:spcPct val="125000"/>
              </a:lnSpc>
              <a:spcBef>
                <a:spcPts val="0"/>
              </a:spcBef>
              <a:buClr>
                <a:srgbClr val="FF0000"/>
              </a:buClr>
              <a:buFont typeface="Courier New" panose="02070309020205020404" pitchFamily="49" charset="0"/>
              <a:buChar char="o"/>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2"/>
            <a:endParaRPr lang="en-US" dirty="0"/>
          </a:p>
        </p:txBody>
      </p:sp>
      <p:sp>
        <p:nvSpPr>
          <p:cNvPr id="13" name="Rounded Rectangle 12"/>
          <p:cNvSpPr/>
          <p:nvPr userDrawn="1"/>
        </p:nvSpPr>
        <p:spPr>
          <a:xfrm>
            <a:off x="990600" y="1200150"/>
            <a:ext cx="8153400" cy="57150"/>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8650" y="273847"/>
            <a:ext cx="7886700" cy="994172"/>
          </a:xfrm>
          <a:prstGeom prst="rect">
            <a:avLst/>
          </a:prstGeom>
        </p:spPr>
        <p:txBody>
          <a:bodyPr anchor="ctr">
            <a:normAutofit/>
          </a:bodyPr>
          <a:lstStyle>
            <a:lvl1pPr algn="ctr">
              <a:defRPr sz="2100" b="1" i="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241313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Slide 1">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314452"/>
            <a:ext cx="8229600" cy="3429000"/>
          </a:xfrm>
        </p:spPr>
        <p:txBody>
          <a:bodyPr>
            <a:normAutofit/>
          </a:bodyPr>
          <a:lstStyle>
            <a:lvl1pPr marL="0" indent="0">
              <a:lnSpc>
                <a:spcPct val="125000"/>
              </a:lnSpc>
              <a:spcBef>
                <a:spcPts val="0"/>
              </a:spcBef>
              <a:buClr>
                <a:srgbClr val="FF0000"/>
              </a:buClr>
              <a:buFont typeface="Arial" pitchFamily="34" charset="0"/>
              <a:buNone/>
              <a:defRPr sz="1800">
                <a:solidFill>
                  <a:schemeClr val="bg1"/>
                </a:solidFill>
              </a:defRPr>
            </a:lvl1pPr>
            <a:lvl2pPr marL="144017" indent="-144017">
              <a:lnSpc>
                <a:spcPct val="125000"/>
              </a:lnSpc>
              <a:spcBef>
                <a:spcPts val="0"/>
              </a:spcBef>
              <a:buClr>
                <a:srgbClr val="FF0000"/>
              </a:buClr>
              <a:buFont typeface="Arial" panose="020B0604020202020204" pitchFamily="34" charset="0"/>
              <a:buChar char="•"/>
              <a:defRPr sz="1800">
                <a:solidFill>
                  <a:schemeClr val="bg1"/>
                </a:solidFill>
              </a:defRPr>
            </a:lvl2pPr>
            <a:lvl3pPr marL="411476" indent="-144017">
              <a:lnSpc>
                <a:spcPct val="125000"/>
              </a:lnSpc>
              <a:spcBef>
                <a:spcPts val="0"/>
              </a:spcBef>
              <a:buClr>
                <a:srgbClr val="FF0000"/>
              </a:buClr>
              <a:buFont typeface="Calibri" panose="020F0502020204030204" pitchFamily="34" charset="0"/>
              <a:buChar char="–"/>
              <a:defRPr sz="1800">
                <a:solidFill>
                  <a:schemeClr val="bg1"/>
                </a:solidFill>
              </a:defRPr>
            </a:lvl3pPr>
            <a:lvl4pPr marL="699511" indent="-144017">
              <a:lnSpc>
                <a:spcPct val="125000"/>
              </a:lnSpc>
              <a:spcBef>
                <a:spcPts val="0"/>
              </a:spcBef>
              <a:buClr>
                <a:srgbClr val="FF0000"/>
              </a:buClr>
              <a:buFont typeface="Wingdings" panose="05000000000000000000" pitchFamily="2" charset="2"/>
              <a:buChar char="§"/>
              <a:defRPr sz="1800">
                <a:solidFill>
                  <a:schemeClr val="bg1"/>
                </a:solidFill>
              </a:defRPr>
            </a:lvl4pPr>
            <a:lvl5pPr marL="946396" indent="-144017">
              <a:lnSpc>
                <a:spcPct val="125000"/>
              </a:lnSpc>
              <a:spcBef>
                <a:spcPts val="0"/>
              </a:spcBef>
              <a:buClr>
                <a:srgbClr val="FF0000"/>
              </a:buClr>
              <a:buFont typeface="Courier New" panose="02070309020205020404" pitchFamily="49" charset="0"/>
              <a:buChar char="o"/>
              <a:defRPr sz="18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2"/>
            <a:endParaRPr lang="en-US" dirty="0"/>
          </a:p>
        </p:txBody>
      </p:sp>
      <p:sp>
        <p:nvSpPr>
          <p:cNvPr id="13" name="Rounded Rectangle 12"/>
          <p:cNvSpPr/>
          <p:nvPr userDrawn="1"/>
        </p:nvSpPr>
        <p:spPr>
          <a:xfrm>
            <a:off x="990600" y="1200150"/>
            <a:ext cx="8153400" cy="57150"/>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1451" rtl="0" eaLnBrk="1" fontAlgn="auto" latinLnBrk="0" hangingPunct="1">
              <a:lnSpc>
                <a:spcPct val="100000"/>
              </a:lnSpc>
              <a:spcBef>
                <a:spcPts val="0"/>
              </a:spcBef>
              <a:spcAft>
                <a:spcPts val="0"/>
              </a:spcAft>
              <a:buClrTx/>
              <a:buSzTx/>
              <a:buFontTx/>
              <a:buNone/>
              <a:tabLst/>
              <a:defRPr/>
            </a:pPr>
            <a:endParaRPr kumimoji="0" lang="en-US" sz="101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8650" y="273847"/>
            <a:ext cx="7886700" cy="994172"/>
          </a:xfrm>
          <a:prstGeom prst="rect">
            <a:avLst/>
          </a:prstGeom>
        </p:spPr>
        <p:txBody>
          <a:bodyPr anchor="ctr">
            <a:normAutofit/>
          </a:bodyPr>
          <a:lstStyle>
            <a:lvl1pPr algn="ctr">
              <a:defRPr sz="2400" b="1" i="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30820398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Rectangle 1033"/>
          <p:cNvSpPr>
            <a:spLocks noGrp="1" noChangeArrowheads="1"/>
          </p:cNvSpPr>
          <p:nvPr>
            <p:ph type="subTitle" idx="1"/>
          </p:nvPr>
        </p:nvSpPr>
        <p:spPr>
          <a:xfrm>
            <a:off x="2324100" y="2943224"/>
            <a:ext cx="4495800" cy="785813"/>
          </a:xfrm>
          <a:prstGeom prst="rect">
            <a:avLst/>
          </a:prstGeom>
        </p:spPr>
        <p:txBody>
          <a:bodyPr/>
          <a:lstStyle>
            <a:lvl1pPr marL="0" indent="0" algn="ctr">
              <a:buFont typeface="Wingdings" pitchFamily="2" charset="2"/>
              <a:buNone/>
              <a:defRPr sz="1500">
                <a:solidFill>
                  <a:schemeClr val="bg1"/>
                </a:solidFill>
                <a:latin typeface="Times New Roman" panose="02020603050405020304" pitchFamily="18" charset="0"/>
                <a:cs typeface="Times New Roman" panose="02020603050405020304" pitchFamily="18" charset="0"/>
              </a:defRPr>
            </a:lvl1pPr>
          </a:lstStyle>
          <a:p>
            <a:r>
              <a:rPr lang="en-US" dirty="0"/>
              <a:t>Click to edit Master subtitle style</a:t>
            </a:r>
          </a:p>
        </p:txBody>
      </p:sp>
      <p:sp>
        <p:nvSpPr>
          <p:cNvPr id="8" name="Rectangle 1028"/>
          <p:cNvSpPr>
            <a:spLocks noGrp="1" noChangeArrowheads="1"/>
          </p:cNvSpPr>
          <p:nvPr>
            <p:ph type="sldNum" sz="quarter" idx="10"/>
          </p:nvPr>
        </p:nvSpPr>
        <p:spPr/>
        <p:txBody>
          <a:bodyPr/>
          <a:lstStyle>
            <a:lvl1pPr algn="ctr">
              <a:defRPr>
                <a:solidFill>
                  <a:schemeClr val="bg1"/>
                </a:solidFill>
                <a:effectLst/>
              </a:defRPr>
            </a:lvl1pPr>
          </a:lstStyle>
          <a:p>
            <a:fld id="{C09EDBA3-3DB7-489E-B256-AF2FE92E8C1C}" type="slidenum">
              <a:rPr lang="en-US" altLang="en-US" smtClean="0"/>
              <a:pPr/>
              <a:t>‹#›</a:t>
            </a:fld>
            <a:endParaRPr lang="en-US" altLang="en-US" dirty="0"/>
          </a:p>
        </p:txBody>
      </p:sp>
      <p:sp>
        <p:nvSpPr>
          <p:cNvPr id="13" name="Line 2"/>
          <p:cNvSpPr>
            <a:spLocks noChangeShapeType="1"/>
          </p:cNvSpPr>
          <p:nvPr userDrawn="1"/>
        </p:nvSpPr>
        <p:spPr bwMode="auto">
          <a:xfrm>
            <a:off x="381000" y="745523"/>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endParaRPr>
          </a:p>
        </p:txBody>
      </p:sp>
      <p:sp>
        <p:nvSpPr>
          <p:cNvPr id="14" name="Line 2"/>
          <p:cNvSpPr>
            <a:spLocks noChangeShapeType="1"/>
          </p:cNvSpPr>
          <p:nvPr userDrawn="1"/>
        </p:nvSpPr>
        <p:spPr bwMode="auto">
          <a:xfrm>
            <a:off x="381000" y="4838700"/>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17406D">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endParaRPr>
          </a:p>
        </p:txBody>
      </p:sp>
      <p:pic>
        <p:nvPicPr>
          <p:cNvPr id="2" name="Picture 1"/>
          <p:cNvPicPr>
            <a:picLocks noChangeAspect="1"/>
          </p:cNvPicPr>
          <p:nvPr userDrawn="1"/>
        </p:nvPicPr>
        <p:blipFill rotWithShape="1">
          <a:blip r:embed="rId2"/>
          <a:srcRect l="5847" t="4444" r="-2247" b="20740"/>
          <a:stretch/>
        </p:blipFill>
        <p:spPr>
          <a:xfrm>
            <a:off x="1490472" y="1234440"/>
            <a:ext cx="6235456" cy="1440180"/>
          </a:xfrm>
          <a:prstGeom prst="rect">
            <a:avLst/>
          </a:prstGeom>
          <a:ln>
            <a:noFill/>
          </a:ln>
        </p:spPr>
      </p:pic>
    </p:spTree>
    <p:extLst>
      <p:ext uri="{BB962C8B-B14F-4D97-AF65-F5344CB8AC3E}">
        <p14:creationId xmlns:p14="http://schemas.microsoft.com/office/powerpoint/2010/main" val="2864904171"/>
      </p:ext>
    </p:extLst>
  </p:cSld>
  <p:clrMapOvr>
    <a:masterClrMapping/>
  </p:clrMapOvr>
  <p:extLst>
    <p:ext uri="{DCECCB84-F9BA-43D5-87BE-67443E8EF086}">
      <p15:sldGuideLst xmlns:p15="http://schemas.microsoft.com/office/powerpoint/2012/main">
        <p15:guide id="1" orient="horz" pos="2160">
          <p15:clr>
            <a:srgbClr val="FBAE40"/>
          </p15:clr>
        </p15:guide>
        <p15:guide id="2" pos="290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efault black">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800100"/>
            <a:ext cx="8382000" cy="4000500"/>
          </a:xfrm>
          <a:prstGeom prst="rect">
            <a:avLst/>
          </a:prstGeom>
        </p:spPr>
        <p:txBody>
          <a:bodyPr/>
          <a:lstStyle>
            <a:lvl1pPr marL="0" indent="0">
              <a:spcBef>
                <a:spcPts val="900"/>
              </a:spcBef>
              <a:buClrTx/>
              <a:buFont typeface="Arial" pitchFamily="34" charset="0"/>
              <a:buNone/>
              <a:defRPr sz="1500" i="1">
                <a:solidFill>
                  <a:schemeClr val="tx2">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5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35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35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defTabSz="342900">
              <a:defRPr/>
            </a:pPr>
            <a:endParaRPr lang="en-US" dirty="0"/>
          </a:p>
        </p:txBody>
      </p:sp>
      <p:sp>
        <p:nvSpPr>
          <p:cNvPr id="8" name="Line 2"/>
          <p:cNvSpPr>
            <a:spLocks noChangeShapeType="1"/>
          </p:cNvSpPr>
          <p:nvPr userDrawn="1"/>
        </p:nvSpPr>
        <p:spPr bwMode="auto">
          <a:xfrm>
            <a:off x="381000" y="745523"/>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57150"/>
            <a:ext cx="1117600" cy="650273"/>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a:ea typeface="+mn-ea"/>
              <a:cs typeface="+mn-cs"/>
            </a:endParaRPr>
          </a:p>
        </p:txBody>
      </p:sp>
      <p:sp>
        <p:nvSpPr>
          <p:cNvPr id="5" name="Rectangle 1030"/>
          <p:cNvSpPr>
            <a:spLocks noGrp="1" noChangeArrowheads="1"/>
          </p:cNvSpPr>
          <p:nvPr>
            <p:ph type="title"/>
          </p:nvPr>
        </p:nvSpPr>
        <p:spPr bwMode="auto">
          <a:xfrm>
            <a:off x="1388125" y="57150"/>
            <a:ext cx="739011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
        <p:nvSpPr>
          <p:cNvPr id="11" name="Line 2"/>
          <p:cNvSpPr>
            <a:spLocks noChangeShapeType="1"/>
          </p:cNvSpPr>
          <p:nvPr userDrawn="1"/>
        </p:nvSpPr>
        <p:spPr bwMode="auto">
          <a:xfrm>
            <a:off x="381000" y="48387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2189229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bjective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342900">
              <a:defRPr/>
            </a:pPr>
            <a:endParaRPr lang="en-US" dirty="0"/>
          </a:p>
        </p:txBody>
      </p:sp>
      <p:sp>
        <p:nvSpPr>
          <p:cNvPr id="4" name="Slide Number Placeholder 3"/>
          <p:cNvSpPr>
            <a:spLocks noGrp="1"/>
          </p:cNvSpPr>
          <p:nvPr>
            <p:ph type="sldNum" sz="quarter" idx="11"/>
          </p:nvPr>
        </p:nvSpPr>
        <p:spPr/>
        <p:txBody>
          <a:bodyPr/>
          <a:lstStyle/>
          <a:p>
            <a:pPr defTabSz="342900">
              <a:defRPr/>
            </a:pPr>
            <a:fld id="{CF8BF5C1-0C31-4117-9346-26B34DEE768C}" type="slidenum">
              <a:rPr lang="en-US" altLang="en-US" smtClean="0">
                <a:solidFill>
                  <a:prstClr val="white"/>
                </a:solidFill>
              </a:rPr>
              <a:pPr defTabSz="342900">
                <a:defRPr/>
              </a:pPr>
              <a:t>‹#›</a:t>
            </a:fld>
            <a:endParaRPr lang="en-US" altLang="en-US" dirty="0">
              <a:solidFill>
                <a:prstClr val="white"/>
              </a:solidFill>
            </a:endParaRPr>
          </a:p>
        </p:txBody>
      </p:sp>
      <p:sp>
        <p:nvSpPr>
          <p:cNvPr id="5" name="Text Placeholder 5"/>
          <p:cNvSpPr>
            <a:spLocks noGrp="1"/>
          </p:cNvSpPr>
          <p:nvPr>
            <p:ph type="body" sz="quarter" idx="12"/>
          </p:nvPr>
        </p:nvSpPr>
        <p:spPr>
          <a:xfrm>
            <a:off x="379413" y="794147"/>
            <a:ext cx="8408987" cy="4014816"/>
          </a:xfrm>
          <a:prstGeom prst="rect">
            <a:avLst/>
          </a:prstGeom>
        </p:spPr>
        <p:txBody>
          <a:bodyPr/>
          <a:lstStyle>
            <a:lvl1pPr marL="274320" indent="-274320">
              <a:buClr>
                <a:schemeClr val="tx2">
                  <a:lumMod val="40000"/>
                  <a:lumOff val="60000"/>
                </a:schemeClr>
              </a:buClr>
              <a:buSzPct val="100000"/>
              <a:buFont typeface="+mj-lt"/>
              <a:buAutoNum type="alphaLcPeriod"/>
              <a:defRPr sz="1200">
                <a:solidFill>
                  <a:schemeClr val="bg1"/>
                </a:solidFill>
                <a:latin typeface="Calibri" panose="020F0502020204030204" pitchFamily="34" charset="0"/>
                <a:cs typeface="Calibri" panose="020F0502020204030204" pitchFamily="34" charset="0"/>
              </a:defRPr>
            </a:lvl1pPr>
            <a:lvl2pPr marL="647700" indent="-342900">
              <a:buFont typeface="+mj-lt"/>
              <a:buAutoNum type="arabicPeriod"/>
              <a:defRPr/>
            </a:lvl2pPr>
            <a:lvl3pPr marL="945356" indent="-342900">
              <a:buFont typeface="+mj-lt"/>
              <a:buAutoNum type="arabicPeriod"/>
              <a:defRPr/>
            </a:lvl3pPr>
            <a:lvl4pPr marL="1371600" indent="-342900">
              <a:buFont typeface="+mj-lt"/>
              <a:buAutoNum type="arabicPeriod"/>
              <a:defRPr/>
            </a:lvl4pPr>
            <a:lvl5pPr marL="1714500" indent="-342900">
              <a:buFont typeface="+mj-lt"/>
              <a:buAutoNum type="arabicPeriod"/>
              <a:defRPr/>
            </a:lvl5pPr>
          </a:lstStyle>
          <a:p>
            <a:pPr lvl="0"/>
            <a:r>
              <a:rPr lang="en-US" dirty="0"/>
              <a:t>Edit Master text styles</a:t>
            </a:r>
          </a:p>
        </p:txBody>
      </p:sp>
      <p:sp>
        <p:nvSpPr>
          <p:cNvPr id="6" name="Rectangle 1030"/>
          <p:cNvSpPr>
            <a:spLocks noGrp="1" noChangeArrowheads="1"/>
          </p:cNvSpPr>
          <p:nvPr>
            <p:ph type="title"/>
          </p:nvPr>
        </p:nvSpPr>
        <p:spPr bwMode="auto">
          <a:xfrm>
            <a:off x="1388125" y="57150"/>
            <a:ext cx="739011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Tree>
    <p:extLst>
      <p:ext uri="{BB962C8B-B14F-4D97-AF65-F5344CB8AC3E}">
        <p14:creationId xmlns:p14="http://schemas.microsoft.com/office/powerpoint/2010/main" val="44127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Numbered">
    <p:spTree>
      <p:nvGrpSpPr>
        <p:cNvPr id="1" name=""/>
        <p:cNvGrpSpPr/>
        <p:nvPr/>
      </p:nvGrpSpPr>
      <p:grpSpPr>
        <a:xfrm>
          <a:off x="0" y="0"/>
          <a:ext cx="0" cy="0"/>
          <a:chOff x="0" y="0"/>
          <a:chExt cx="0" cy="0"/>
        </a:xfrm>
      </p:grpSpPr>
      <p:sp>
        <p:nvSpPr>
          <p:cNvPr id="4" name="Text Placeholder 5"/>
          <p:cNvSpPr>
            <a:spLocks noGrp="1"/>
          </p:cNvSpPr>
          <p:nvPr>
            <p:ph type="body" sz="quarter" idx="12"/>
          </p:nvPr>
        </p:nvSpPr>
        <p:spPr>
          <a:xfrm>
            <a:off x="379413" y="794147"/>
            <a:ext cx="8408987" cy="4014816"/>
          </a:xfrm>
          <a:prstGeom prst="rect">
            <a:avLst/>
          </a:prstGeom>
        </p:spPr>
        <p:txBody>
          <a:bodyPr/>
          <a:lstStyle>
            <a:lvl1pPr marL="274320" indent="-274320">
              <a:buClr>
                <a:schemeClr val="tx2">
                  <a:lumMod val="40000"/>
                  <a:lumOff val="60000"/>
                </a:schemeClr>
              </a:buClr>
              <a:buSzPct val="100000"/>
              <a:buFont typeface="+mj-lt"/>
              <a:buAutoNum type="arabicPeriod"/>
              <a:defRPr sz="1350">
                <a:solidFill>
                  <a:schemeClr val="bg1"/>
                </a:solidFill>
                <a:latin typeface="Calibri" panose="020F0502020204030204" pitchFamily="34" charset="0"/>
                <a:cs typeface="Calibri" panose="020F0502020204030204" pitchFamily="34" charset="0"/>
              </a:defRPr>
            </a:lvl1pPr>
            <a:lvl2pPr marL="647700" indent="-342900">
              <a:buFont typeface="+mj-lt"/>
              <a:buAutoNum type="arabicPeriod"/>
              <a:defRPr/>
            </a:lvl2pPr>
            <a:lvl3pPr marL="945356" indent="-342900">
              <a:buFont typeface="+mj-lt"/>
              <a:buAutoNum type="arabicPeriod"/>
              <a:defRPr/>
            </a:lvl3pPr>
            <a:lvl4pPr marL="1371600" indent="-342900">
              <a:buFont typeface="+mj-lt"/>
              <a:buAutoNum type="arabicPeriod"/>
              <a:defRPr/>
            </a:lvl4pPr>
            <a:lvl5pPr marL="1714500" indent="-342900">
              <a:buFont typeface="+mj-lt"/>
              <a:buAutoNum type="arabicPeriod"/>
              <a:defRPr/>
            </a:lvl5pPr>
          </a:lstStyle>
          <a:p>
            <a:pPr lvl="0"/>
            <a:r>
              <a:rPr lang="en-US" dirty="0"/>
              <a:t>Edit Master text styles</a:t>
            </a:r>
          </a:p>
        </p:txBody>
      </p:sp>
      <p:sp>
        <p:nvSpPr>
          <p:cNvPr id="6"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defTabSz="342900">
              <a:defRPr/>
            </a:pPr>
            <a:fld id="{CF8BF5C1-0C31-4117-9346-26B34DEE768C}" type="slidenum">
              <a:rPr lang="en-US" altLang="en-US" smtClean="0">
                <a:solidFill>
                  <a:prstClr val="white"/>
                </a:solidFill>
              </a:rPr>
              <a:pPr defTabSz="342900">
                <a:defRPr/>
              </a:pPr>
              <a:t>‹#›</a:t>
            </a:fld>
            <a:endParaRPr lang="en-US" altLang="en-US" dirty="0">
              <a:solidFill>
                <a:prstClr val="white"/>
              </a:solidFill>
            </a:endParaRPr>
          </a:p>
        </p:txBody>
      </p:sp>
      <p:sp>
        <p:nvSpPr>
          <p:cNvPr id="7" name="Rectangle 1030"/>
          <p:cNvSpPr>
            <a:spLocks noGrp="1" noChangeArrowheads="1"/>
          </p:cNvSpPr>
          <p:nvPr>
            <p:ph type="title"/>
          </p:nvPr>
        </p:nvSpPr>
        <p:spPr bwMode="auto">
          <a:xfrm>
            <a:off x="1388125" y="57150"/>
            <a:ext cx="739011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Tree>
    <p:extLst>
      <p:ext uri="{BB962C8B-B14F-4D97-AF65-F5344CB8AC3E}">
        <p14:creationId xmlns:p14="http://schemas.microsoft.com/office/powerpoint/2010/main" val="29974414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1_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151856"/>
            <a:ext cx="9144000" cy="342900"/>
          </a:xfrm>
        </p:spPr>
        <p:txBody>
          <a:bodyPr/>
          <a:lstStyle>
            <a:lvl1pPr>
              <a:defRPr sz="2100" i="1"/>
            </a:lvl1pPr>
          </a:lstStyle>
          <a:p>
            <a:r>
              <a:rPr lang="en-US"/>
              <a:t>Click to edit Master title style</a:t>
            </a:r>
            <a:endParaRPr lang="en-US" dirty="0"/>
          </a:p>
        </p:txBody>
      </p:sp>
      <p:sp>
        <p:nvSpPr>
          <p:cNvPr id="3" name="Rectangle 1028"/>
          <p:cNvSpPr>
            <a:spLocks noGrp="1" noChangeArrowheads="1"/>
          </p:cNvSpPr>
          <p:nvPr>
            <p:ph type="sldNum" sz="quarter" idx="10"/>
          </p:nvPr>
        </p:nvSpPr>
        <p:spPr/>
        <p:txBody>
          <a:bodyPr/>
          <a:lstStyle>
            <a:lvl1pPr>
              <a:defRPr/>
            </a:lvl1pPr>
          </a:lstStyle>
          <a:p>
            <a:fld id="{3A011C40-6BA0-4AB8-85F1-26884D655193}"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41331028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 Layout dual pa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342900">
              <a:defRPr/>
            </a:pPr>
            <a:endParaRPr lang="en-US" dirty="0"/>
          </a:p>
        </p:txBody>
      </p:sp>
      <p:sp>
        <p:nvSpPr>
          <p:cNvPr id="4" name="Slide Number Placeholder 3"/>
          <p:cNvSpPr>
            <a:spLocks noGrp="1"/>
          </p:cNvSpPr>
          <p:nvPr>
            <p:ph type="sldNum" sz="quarter" idx="11"/>
          </p:nvPr>
        </p:nvSpPr>
        <p:spPr/>
        <p:txBody>
          <a:bodyPr/>
          <a:lstStyle/>
          <a:p>
            <a:pPr defTabSz="342900">
              <a:defRPr/>
            </a:pPr>
            <a:fld id="{CF8BF5C1-0C31-4117-9346-26B34DEE768C}" type="slidenum">
              <a:rPr lang="en-US" altLang="en-US" smtClean="0">
                <a:solidFill>
                  <a:prstClr val="white"/>
                </a:solidFill>
              </a:rPr>
              <a:pPr defTabSz="342900">
                <a:defRPr/>
              </a:pPr>
              <a:t>‹#›</a:t>
            </a:fld>
            <a:endParaRPr lang="en-US" altLang="en-US" dirty="0">
              <a:solidFill>
                <a:prstClr val="white"/>
              </a:solidFill>
            </a:endParaRPr>
          </a:p>
        </p:txBody>
      </p:sp>
      <p:sp>
        <p:nvSpPr>
          <p:cNvPr id="5" name="Rectangle 1030"/>
          <p:cNvSpPr>
            <a:spLocks noGrp="1" noChangeArrowheads="1"/>
          </p:cNvSpPr>
          <p:nvPr>
            <p:ph type="title"/>
          </p:nvPr>
        </p:nvSpPr>
        <p:spPr bwMode="auto">
          <a:xfrm>
            <a:off x="1388125" y="57150"/>
            <a:ext cx="739011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9" name="Content Placeholder 2"/>
          <p:cNvSpPr>
            <a:spLocks noGrp="1"/>
          </p:cNvSpPr>
          <p:nvPr>
            <p:ph sz="half" idx="12"/>
          </p:nvPr>
        </p:nvSpPr>
        <p:spPr>
          <a:xfrm>
            <a:off x="405179" y="800100"/>
            <a:ext cx="4026145" cy="4000500"/>
          </a:xfrm>
          <a:prstGeom prst="rect">
            <a:avLst/>
          </a:prstGeom>
        </p:spPr>
        <p:txBody>
          <a:bodyPr/>
          <a:lstStyle>
            <a:lvl1pPr marL="0" indent="0">
              <a:spcBef>
                <a:spcPts val="900"/>
              </a:spcBef>
              <a:buClrTx/>
              <a:buFont typeface="Arial" pitchFamily="34" charset="0"/>
              <a:buNone/>
              <a:defRPr sz="1500" i="1">
                <a:solidFill>
                  <a:schemeClr val="tx2">
                    <a:lumMod val="40000"/>
                    <a:lumOff val="60000"/>
                  </a:schemeClr>
                </a:solidFill>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500" b="1">
                <a:solidFill>
                  <a:schemeClr val="bg1"/>
                </a:solidFill>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350" b="1" baseline="0">
                <a:solidFill>
                  <a:schemeClr val="bg1"/>
                </a:solidFill>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350" b="1" baseline="0">
                <a:solidFill>
                  <a:schemeClr val="bg1"/>
                </a:solidFill>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10" name="Content Placeholder 2"/>
          <p:cNvSpPr>
            <a:spLocks noGrp="1"/>
          </p:cNvSpPr>
          <p:nvPr>
            <p:ph sz="half" idx="13"/>
          </p:nvPr>
        </p:nvSpPr>
        <p:spPr>
          <a:xfrm>
            <a:off x="4752095" y="846534"/>
            <a:ext cx="4026145" cy="4000500"/>
          </a:xfrm>
          <a:prstGeom prst="rect">
            <a:avLst/>
          </a:prstGeom>
        </p:spPr>
        <p:txBody>
          <a:bodyPr/>
          <a:lstStyle>
            <a:lvl1pPr marL="0" indent="0">
              <a:spcBef>
                <a:spcPts val="900"/>
              </a:spcBef>
              <a:buClrTx/>
              <a:buFont typeface="Arial" pitchFamily="34" charset="0"/>
              <a:buNone/>
              <a:defRPr sz="1500" i="1">
                <a:solidFill>
                  <a:schemeClr val="tx2">
                    <a:lumMod val="40000"/>
                    <a:lumOff val="60000"/>
                  </a:schemeClr>
                </a:solidFill>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500" b="1">
                <a:solidFill>
                  <a:schemeClr val="bg1"/>
                </a:solidFill>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350" b="1" baseline="0">
                <a:solidFill>
                  <a:schemeClr val="bg1"/>
                </a:solidFill>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350" b="1" baseline="0">
                <a:solidFill>
                  <a:schemeClr val="bg1"/>
                </a:solidFill>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Tree>
    <p:extLst>
      <p:ext uri="{BB962C8B-B14F-4D97-AF65-F5344CB8AC3E}">
        <p14:creationId xmlns:p14="http://schemas.microsoft.com/office/powerpoint/2010/main" val="3062299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391765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l="-79" r="-199"/>
          <a:stretch/>
        </p:blipFill>
        <p:spPr bwMode="auto">
          <a:xfrm>
            <a:off x="-54932" y="-39483"/>
            <a:ext cx="9253864" cy="1611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746C6C72-AFD3-4691-9386-40771A06CE0A}" type="datetimeFigureOut">
              <a:rPr lang="en-US" smtClean="0"/>
              <a:t>1/5/23</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FC6FB3B7-2F3F-45EC-BCF2-83C22FA0DCC3}" type="slidenum">
              <a:rPr lang="en-US" smtClean="0"/>
              <a:t>‹#›</a:t>
            </a:fld>
            <a:endParaRPr lang="en-US" dirty="0"/>
          </a:p>
        </p:txBody>
      </p:sp>
      <p:pic>
        <p:nvPicPr>
          <p:cNvPr id="9" name="Picture 2"/>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l="-79" r="-199"/>
          <a:stretch/>
        </p:blipFill>
        <p:spPr bwMode="auto">
          <a:xfrm>
            <a:off x="-50212" y="3647485"/>
            <a:ext cx="9253864" cy="149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userDrawn="1"/>
        </p:nvSpPr>
        <p:spPr>
          <a:xfrm>
            <a:off x="-76200" y="-114300"/>
            <a:ext cx="9279852" cy="1685925"/>
          </a:xfrm>
          <a:prstGeom prst="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p:cNvSpPr/>
          <p:nvPr userDrawn="1"/>
        </p:nvSpPr>
        <p:spPr>
          <a:xfrm>
            <a:off x="-54932" y="3632271"/>
            <a:ext cx="9279852" cy="1511230"/>
          </a:xfrm>
          <a:prstGeom prst="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4340716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1"/>
            <a:ext cx="9296400" cy="517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 Diagonal Corner Rectangle 9"/>
          <p:cNvSpPr/>
          <p:nvPr userDrawn="1"/>
        </p:nvSpPr>
        <p:spPr>
          <a:xfrm>
            <a:off x="533401" y="205978"/>
            <a:ext cx="8458199" cy="4701500"/>
          </a:xfrm>
          <a:prstGeom prst="round2DiagRect">
            <a:avLst/>
          </a:prstGeom>
          <a:solidFill>
            <a:schemeClr val="accent2">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normAutofit/>
          </a:bodyPr>
          <a:lstStyle>
            <a:lvl1pPr marL="0" indent="0" algn="ctr" defTabSz="685800" rtl="0" eaLnBrk="1" latinLnBrk="0" hangingPunct="1">
              <a:spcBef>
                <a:spcPct val="0"/>
              </a:spcBef>
              <a:buNone/>
              <a:defRPr lang="en-US" sz="2400" kern="1200" dirty="0">
                <a:solidFill>
                  <a:schemeClr val="tx1"/>
                </a:solidFill>
                <a:latin typeface="+mn-lt"/>
                <a:ea typeface="+mj-ea"/>
                <a:cs typeface="+mj-cs"/>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85597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314451"/>
            <a:ext cx="8229600" cy="3280172"/>
          </a:xfrm>
        </p:spPr>
        <p:txBody>
          <a:bodyPr/>
          <a:lstStyle>
            <a:lvl1pPr marL="385763" indent="-385763">
              <a:buClr>
                <a:srgbClr val="FF0000"/>
              </a:buClr>
              <a:buFont typeface="Arial" pitchFamily="34" charset="0"/>
              <a:buChar char="•"/>
              <a:defRPr/>
            </a:lvl1pPr>
            <a:lvl2pPr>
              <a:buClr>
                <a:srgbClr val="FF0000"/>
              </a:buClr>
              <a:defRPr/>
            </a:lvl2pPr>
            <a:lvl3pPr>
              <a:buClr>
                <a:srgbClr val="FF0000"/>
              </a:buClr>
              <a:defRPr/>
            </a:lvl3pPr>
            <a:lvl4pPr>
              <a:buClr>
                <a:srgbClr val="FF0000"/>
              </a:buClr>
              <a:defRPr/>
            </a:lvl4pPr>
            <a:lvl5pPr>
              <a:buClr>
                <a:srgbClr val="FF0000"/>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ounded Rectangle 12"/>
          <p:cNvSpPr/>
          <p:nvPr userDrawn="1"/>
        </p:nvSpPr>
        <p:spPr>
          <a:xfrm>
            <a:off x="990600" y="1200150"/>
            <a:ext cx="8153400" cy="57150"/>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968592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655270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ounded Rectangle 14"/>
          <p:cNvSpPr/>
          <p:nvPr userDrawn="1"/>
        </p:nvSpPr>
        <p:spPr>
          <a:xfrm>
            <a:off x="990600" y="1102179"/>
            <a:ext cx="8153400" cy="57150"/>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554633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ounded Rectangle 15"/>
          <p:cNvSpPr/>
          <p:nvPr userDrawn="1"/>
        </p:nvSpPr>
        <p:spPr>
          <a:xfrm>
            <a:off x="990600" y="1085847"/>
            <a:ext cx="8153400" cy="57150"/>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7595343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33576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450218"/>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7289708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314451"/>
            <a:ext cx="8229600" cy="3280172"/>
          </a:xfrm>
        </p:spPr>
        <p:txBody>
          <a:bodyPr>
            <a:normAutofit/>
          </a:bodyPr>
          <a:lstStyle>
            <a:lvl1pPr marL="0" indent="0">
              <a:lnSpc>
                <a:spcPct val="125000"/>
              </a:lnSpc>
              <a:spcBef>
                <a:spcPts val="0"/>
              </a:spcBef>
              <a:buClr>
                <a:srgbClr val="FF0000"/>
              </a:buClr>
              <a:buFont typeface="Arial" pitchFamily="34" charset="0"/>
              <a:buNone/>
              <a:defRPr sz="1350">
                <a:solidFill>
                  <a:schemeClr val="bg1"/>
                </a:solidFill>
              </a:defRPr>
            </a:lvl1pPr>
            <a:lvl2pPr marL="685800" indent="-342900">
              <a:lnSpc>
                <a:spcPct val="125000"/>
              </a:lnSpc>
              <a:spcBef>
                <a:spcPts val="0"/>
              </a:spcBef>
              <a:buClr>
                <a:srgbClr val="FF0000"/>
              </a:buClr>
              <a:buFont typeface="+mj-lt"/>
              <a:buAutoNum type="alphaUcPeriod"/>
              <a:defRPr sz="1350">
                <a:solidFill>
                  <a:schemeClr val="bg1"/>
                </a:solidFill>
              </a:defRPr>
            </a:lvl2pPr>
            <a:lvl3pPr marL="685800" indent="0">
              <a:buClr>
                <a:srgbClr val="FF0000"/>
              </a:buClr>
              <a:buNone/>
              <a:defRPr sz="1650"/>
            </a:lvl3pPr>
            <a:lvl4pPr marL="1028700" indent="0">
              <a:buClr>
                <a:srgbClr val="FF0000"/>
              </a:buClr>
              <a:buNone/>
              <a:defRPr sz="1650"/>
            </a:lvl4pPr>
            <a:lvl5pPr marL="1371600" indent="0">
              <a:buClr>
                <a:srgbClr val="FF0000"/>
              </a:buClr>
              <a:buNone/>
              <a:defRPr sz="1650"/>
            </a:lvl5pPr>
          </a:lstStyle>
          <a:p>
            <a:pPr lvl="0"/>
            <a:r>
              <a:rPr lang="en-US" dirty="0"/>
              <a:t>Click to edit Master text styles</a:t>
            </a:r>
          </a:p>
          <a:p>
            <a:pPr lvl="0"/>
            <a:endParaRPr lang="en-US" dirty="0"/>
          </a:p>
          <a:p>
            <a:pPr lvl="1"/>
            <a:r>
              <a:rPr lang="en-US" dirty="0"/>
              <a:t>Second level</a:t>
            </a:r>
          </a:p>
        </p:txBody>
      </p:sp>
      <p:sp>
        <p:nvSpPr>
          <p:cNvPr id="13" name="Rounded Rectangle 12"/>
          <p:cNvSpPr/>
          <p:nvPr userDrawn="1"/>
        </p:nvSpPr>
        <p:spPr>
          <a:xfrm>
            <a:off x="990600" y="1200150"/>
            <a:ext cx="8153400" cy="57150"/>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66489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1" i="1">
                <a:solidFill>
                  <a:schemeClr val="bg1"/>
                </a:solidFill>
                <a:latin typeface="Calibri-BoldItalic"/>
                <a:cs typeface="Calibri-BoldItal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26040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Title Slide Lesson">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523223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Rectangle 1033"/>
          <p:cNvSpPr>
            <a:spLocks noGrp="1" noChangeArrowheads="1"/>
          </p:cNvSpPr>
          <p:nvPr>
            <p:ph type="subTitle" idx="1"/>
          </p:nvPr>
        </p:nvSpPr>
        <p:spPr>
          <a:xfrm>
            <a:off x="2103120" y="2948940"/>
            <a:ext cx="5029200" cy="785813"/>
          </a:xfrm>
          <a:prstGeom prst="rect">
            <a:avLst/>
          </a:prstGeom>
        </p:spPr>
        <p:txBody>
          <a:bodyPr/>
          <a:lstStyle>
            <a:lvl1pPr marL="0" indent="0" algn="ctr">
              <a:buFont typeface="Wingdings" pitchFamily="2" charset="2"/>
              <a:buNone/>
              <a:defRPr sz="2400" cap="small" baseline="0">
                <a:solidFill>
                  <a:schemeClr val="bg1"/>
                </a:solidFill>
                <a:latin typeface="Times New Roman" panose="02020603050405020304" pitchFamily="18" charset="0"/>
                <a:cs typeface="Times New Roman" panose="02020603050405020304" pitchFamily="18" charset="0"/>
              </a:defRPr>
            </a:lvl1pPr>
          </a:lstStyle>
          <a:p>
            <a:r>
              <a:rPr lang="en-US" dirty="0"/>
              <a:t>Click to edit Master subtitle style</a:t>
            </a:r>
          </a:p>
        </p:txBody>
      </p:sp>
      <p:sp>
        <p:nvSpPr>
          <p:cNvPr id="8" name="Rectangle 1028"/>
          <p:cNvSpPr>
            <a:spLocks noGrp="1" noChangeArrowheads="1"/>
          </p:cNvSpPr>
          <p:nvPr>
            <p:ph type="sldNum" sz="quarter" idx="10"/>
          </p:nvPr>
        </p:nvSpPr>
        <p:spPr/>
        <p:txBody>
          <a:bodyPr/>
          <a:lstStyle>
            <a:lvl1pPr algn="ctr">
              <a:defRPr>
                <a:solidFill>
                  <a:schemeClr val="bg1"/>
                </a:solidFill>
                <a:effectLst/>
              </a:defRPr>
            </a:lvl1pPr>
          </a:lstStyle>
          <a:p>
            <a:pPr defTabSz="342900">
              <a:defRPr/>
            </a:pPr>
            <a:fld id="{C09EDBA3-3DB7-489E-B256-AF2FE92E8C1C}" type="slidenum">
              <a:rPr lang="en-US" altLang="en-US" smtClean="0">
                <a:solidFill>
                  <a:prstClr val="white"/>
                </a:solidFill>
              </a:rPr>
              <a:pPr defTabSz="342900">
                <a:defRPr/>
              </a:pPr>
              <a:t>‹#›</a:t>
            </a:fld>
            <a:endParaRPr lang="en-US" altLang="en-US" dirty="0">
              <a:solidFill>
                <a:prstClr val="white"/>
              </a:solidFill>
            </a:endParaRPr>
          </a:p>
        </p:txBody>
      </p:sp>
      <p:sp>
        <p:nvSpPr>
          <p:cNvPr id="13" name="Line 2"/>
          <p:cNvSpPr>
            <a:spLocks noChangeShapeType="1"/>
          </p:cNvSpPr>
          <p:nvPr userDrawn="1"/>
        </p:nvSpPr>
        <p:spPr bwMode="auto">
          <a:xfrm>
            <a:off x="381000" y="745523"/>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
        <p:nvSpPr>
          <p:cNvPr id="14" name="Line 2"/>
          <p:cNvSpPr>
            <a:spLocks noChangeShapeType="1"/>
          </p:cNvSpPr>
          <p:nvPr userDrawn="1"/>
        </p:nvSpPr>
        <p:spPr bwMode="auto">
          <a:xfrm>
            <a:off x="381000" y="4838700"/>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17406D">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97000"/>
                    </a14:imgEffect>
                  </a14:imgLayer>
                </a14:imgProps>
              </a:ext>
            </a:extLst>
          </a:blip>
          <a:srcRect l="5847" t="4444" r="-2247" b="20740"/>
          <a:stretch/>
        </p:blipFill>
        <p:spPr>
          <a:xfrm>
            <a:off x="1490472" y="1234440"/>
            <a:ext cx="6235456" cy="1440180"/>
          </a:xfrm>
          <a:prstGeom prst="rect">
            <a:avLst/>
          </a:prstGeom>
          <a:ln>
            <a:noFill/>
          </a:ln>
        </p:spPr>
      </p:pic>
    </p:spTree>
    <p:extLst>
      <p:ext uri="{BB962C8B-B14F-4D97-AF65-F5344CB8AC3E}">
        <p14:creationId xmlns:p14="http://schemas.microsoft.com/office/powerpoint/2010/main" val="119940570"/>
      </p:ext>
    </p:extLst>
  </p:cSld>
  <p:clrMapOvr>
    <a:masterClrMapping/>
  </p:clrMapOvr>
  <p:extLst>
    <p:ext uri="{DCECCB84-F9BA-43D5-87BE-67443E8EF086}">
      <p15:sldGuideLst xmlns:p15="http://schemas.microsoft.com/office/powerpoint/2012/main">
        <p15:guide id="1" orient="horz" pos="2160">
          <p15:clr>
            <a:srgbClr val="FBAE40"/>
          </p15:clr>
        </p15:guide>
        <p15:guide id="2" pos="29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efault black">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800100"/>
            <a:ext cx="8382000" cy="4000500"/>
          </a:xfrm>
          <a:prstGeom prst="rect">
            <a:avLst/>
          </a:prstGeom>
        </p:spPr>
        <p:txBody>
          <a:bodyPr/>
          <a:lstStyle>
            <a:lvl1pPr marL="0" indent="0">
              <a:spcBef>
                <a:spcPts val="900"/>
              </a:spcBef>
              <a:buClrTx/>
              <a:buFont typeface="Arial" pitchFamily="34" charset="0"/>
              <a:buNone/>
              <a:defRPr sz="1500" i="1">
                <a:solidFill>
                  <a:schemeClr val="tx2">
                    <a:lumMod val="40000"/>
                    <a:lumOff val="60000"/>
                  </a:schemeClr>
                </a:solidFill>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500" b="1">
                <a:solidFill>
                  <a:schemeClr val="bg1"/>
                </a:solidFill>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350" b="1" baseline="0">
                <a:solidFill>
                  <a:schemeClr val="bg1"/>
                </a:solidFill>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350" b="1" baseline="0">
                <a:solidFill>
                  <a:schemeClr val="bg1"/>
                </a:solidFill>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defTabSz="342900">
              <a:defRPr/>
            </a:pPr>
            <a:endParaRPr lang="en-US" dirty="0"/>
          </a:p>
        </p:txBody>
      </p:sp>
      <p:sp>
        <p:nvSpPr>
          <p:cNvPr id="8" name="Line 2"/>
          <p:cNvSpPr>
            <a:spLocks noChangeShapeType="1"/>
          </p:cNvSpPr>
          <p:nvPr userDrawn="1"/>
        </p:nvSpPr>
        <p:spPr bwMode="auto">
          <a:xfrm>
            <a:off x="381000" y="745523"/>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57150"/>
            <a:ext cx="1117600" cy="650273"/>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a:ea typeface="+mn-ea"/>
              <a:cs typeface="+mn-cs"/>
            </a:endParaRPr>
          </a:p>
        </p:txBody>
      </p:sp>
      <p:sp>
        <p:nvSpPr>
          <p:cNvPr id="5" name="Rectangle 1030"/>
          <p:cNvSpPr>
            <a:spLocks noGrp="1" noChangeArrowheads="1"/>
          </p:cNvSpPr>
          <p:nvPr>
            <p:ph type="title"/>
          </p:nvPr>
        </p:nvSpPr>
        <p:spPr bwMode="auto">
          <a:xfrm>
            <a:off x="1388125" y="57150"/>
            <a:ext cx="739011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defTabSz="342900">
              <a:defRPr/>
            </a:pPr>
            <a:fld id="{CF8BF5C1-0C31-4117-9346-26B34DEE768C}" type="slidenum">
              <a:rPr lang="en-US" altLang="en-US" smtClean="0"/>
              <a:pPr defTabSz="342900">
                <a:defRPr/>
              </a:pPr>
              <a:t>‹#›</a:t>
            </a:fld>
            <a:endParaRPr lang="en-US" altLang="en-US" dirty="0"/>
          </a:p>
        </p:txBody>
      </p:sp>
      <p:sp>
        <p:nvSpPr>
          <p:cNvPr id="11" name="Line 2"/>
          <p:cNvSpPr>
            <a:spLocks noChangeShapeType="1"/>
          </p:cNvSpPr>
          <p:nvPr userDrawn="1"/>
        </p:nvSpPr>
        <p:spPr bwMode="auto">
          <a:xfrm>
            <a:off x="381000" y="48387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149349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efault black1">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800100"/>
            <a:ext cx="8382000" cy="4000500"/>
          </a:xfrm>
          <a:prstGeom prst="rect">
            <a:avLst/>
          </a:prstGeom>
        </p:spPr>
        <p:txBody>
          <a:bodyPr/>
          <a:lstStyle>
            <a:lvl1pPr marL="274320" indent="-274320">
              <a:spcBef>
                <a:spcPts val="900"/>
              </a:spcBef>
              <a:buClr>
                <a:schemeClr val="tx2">
                  <a:lumMod val="40000"/>
                  <a:lumOff val="60000"/>
                </a:schemeClr>
              </a:buClr>
              <a:buSzPct val="100000"/>
              <a:buFont typeface="+mj-lt"/>
              <a:buAutoNum type="arabicPeriod"/>
              <a:defRPr sz="1500" i="0">
                <a:solidFill>
                  <a:schemeClr val="bg1"/>
                </a:solidFill>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500" b="1">
                <a:solidFill>
                  <a:schemeClr val="bg1"/>
                </a:solidFill>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350" b="1" baseline="0">
                <a:solidFill>
                  <a:schemeClr val="bg1"/>
                </a:solidFill>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350" b="1" baseline="0">
                <a:solidFill>
                  <a:schemeClr val="bg1"/>
                </a:solidFill>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endParaRPr lang="en-US" dirty="0"/>
          </a:p>
        </p:txBody>
      </p:sp>
      <p:sp>
        <p:nvSpPr>
          <p:cNvPr id="2" name="Date Placeholder 1"/>
          <p:cNvSpPr>
            <a:spLocks noGrp="1"/>
          </p:cNvSpPr>
          <p:nvPr>
            <p:ph type="dt" sz="half" idx="11"/>
          </p:nvPr>
        </p:nvSpPr>
        <p:spPr/>
        <p:txBody>
          <a:bodyPr/>
          <a:lstStyle/>
          <a:p>
            <a:pPr defTabSz="342900">
              <a:defRPr/>
            </a:pPr>
            <a:endParaRPr lang="en-US" dirty="0"/>
          </a:p>
        </p:txBody>
      </p:sp>
      <p:sp>
        <p:nvSpPr>
          <p:cNvPr id="8" name="Line 2"/>
          <p:cNvSpPr>
            <a:spLocks noChangeShapeType="1"/>
          </p:cNvSpPr>
          <p:nvPr userDrawn="1"/>
        </p:nvSpPr>
        <p:spPr bwMode="auto">
          <a:xfrm>
            <a:off x="381000" y="745523"/>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57150"/>
            <a:ext cx="1117600" cy="650273"/>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a:ea typeface="+mn-ea"/>
              <a:cs typeface="+mn-cs"/>
            </a:endParaRPr>
          </a:p>
        </p:txBody>
      </p:sp>
      <p:pic>
        <p:nvPicPr>
          <p:cNvPr id="12" name="Picture 11"/>
          <p:cNvPicPr>
            <a:picLocks noChangeAspect="1"/>
          </p:cNvPicPr>
          <p:nvPr userDrawn="1"/>
        </p:nvPicPr>
        <p:blipFill>
          <a:blip r:embed="rId2">
            <a:duotone>
              <a:srgbClr val="000000">
                <a:shade val="45000"/>
                <a:satMod val="135000"/>
              </a:srgbClr>
              <a:prstClr val="white"/>
            </a:duotone>
          </a:blip>
          <a:stretch>
            <a:fillRect/>
          </a:stretch>
        </p:blipFill>
        <p:spPr>
          <a:xfrm>
            <a:off x="393192" y="82296"/>
            <a:ext cx="1046274" cy="617220"/>
          </a:xfrm>
          <a:prstGeom prst="rect">
            <a:avLst/>
          </a:prstGeom>
          <a:effectLst/>
        </p:spPr>
      </p:pic>
      <p:sp>
        <p:nvSpPr>
          <p:cNvPr id="5" name="Rectangle 1030"/>
          <p:cNvSpPr>
            <a:spLocks noGrp="1" noChangeArrowheads="1"/>
          </p:cNvSpPr>
          <p:nvPr>
            <p:ph type="title"/>
          </p:nvPr>
        </p:nvSpPr>
        <p:spPr bwMode="auto">
          <a:xfrm>
            <a:off x="1388125" y="57150"/>
            <a:ext cx="739011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defTabSz="342900">
              <a:defRPr/>
            </a:pPr>
            <a:fld id="{CF8BF5C1-0C31-4117-9346-26B34DEE768C}" type="slidenum">
              <a:rPr lang="en-US" altLang="en-US" smtClean="0">
                <a:solidFill>
                  <a:prstClr val="white"/>
                </a:solidFill>
              </a:rPr>
              <a:pPr defTabSz="342900">
                <a:defRPr/>
              </a:pPr>
              <a:t>‹#›</a:t>
            </a:fld>
            <a:endParaRPr lang="en-US" altLang="en-US" dirty="0">
              <a:solidFill>
                <a:prstClr val="white"/>
              </a:solidFill>
            </a:endParaRPr>
          </a:p>
        </p:txBody>
      </p:sp>
      <p:sp>
        <p:nvSpPr>
          <p:cNvPr id="11" name="Line 2"/>
          <p:cNvSpPr>
            <a:spLocks noChangeShapeType="1"/>
          </p:cNvSpPr>
          <p:nvPr userDrawn="1"/>
        </p:nvSpPr>
        <p:spPr bwMode="auto">
          <a:xfrm>
            <a:off x="381000" y="48387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943865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Default black2">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800100"/>
            <a:ext cx="8382000" cy="4000500"/>
          </a:xfrm>
          <a:prstGeom prst="rect">
            <a:avLst/>
          </a:prstGeom>
        </p:spPr>
        <p:txBody>
          <a:bodyPr/>
          <a:lstStyle>
            <a:lvl1pPr marL="274320" indent="-274320">
              <a:spcBef>
                <a:spcPts val="900"/>
              </a:spcBef>
              <a:buClr>
                <a:schemeClr val="tx2">
                  <a:lumMod val="40000"/>
                  <a:lumOff val="60000"/>
                </a:schemeClr>
              </a:buClr>
              <a:buSzPct val="100000"/>
              <a:buFont typeface="+mj-lt"/>
              <a:buAutoNum type="alphaLcPeriod"/>
              <a:defRPr sz="1200" i="0">
                <a:solidFill>
                  <a:schemeClr val="bg1"/>
                </a:solidFill>
                <a:effectLst/>
                <a:latin typeface="Calibri" panose="020F0502020204030204" pitchFamily="34" charset="0"/>
                <a:cs typeface="Calibri" panose="020F0502020204030204" pitchFamily="34" charset="0"/>
              </a:defRPr>
            </a:lvl1pPr>
            <a:lvl2pPr marL="205740" indent="-205740">
              <a:spcBef>
                <a:spcPts val="900"/>
              </a:spcBef>
              <a:buClr>
                <a:schemeClr val="tx2">
                  <a:lumMod val="40000"/>
                  <a:lumOff val="60000"/>
                </a:schemeClr>
              </a:buClr>
              <a:buSzPct val="100000"/>
              <a:buFont typeface="Arial" panose="020B0604020202020204" pitchFamily="34" charset="0"/>
              <a:buChar char="•"/>
              <a:defRPr sz="1500" b="1">
                <a:solidFill>
                  <a:schemeClr val="bg1"/>
                </a:solidFill>
                <a:effectLst/>
                <a:latin typeface="Calibri" panose="020F0502020204030204" pitchFamily="34" charset="0"/>
                <a:cs typeface="Calibri" panose="020F0502020204030204" pitchFamily="34" charset="0"/>
              </a:defRPr>
            </a:lvl2pPr>
            <a:lvl3pPr marL="411480" indent="-205740">
              <a:spcBef>
                <a:spcPts val="900"/>
              </a:spcBef>
              <a:buClr>
                <a:schemeClr val="tx2">
                  <a:lumMod val="40000"/>
                  <a:lumOff val="60000"/>
                </a:schemeClr>
              </a:buClr>
              <a:buSzPct val="100000"/>
              <a:buFont typeface="Arial" panose="020B0604020202020204" pitchFamily="34" charset="0"/>
              <a:buChar char="–"/>
              <a:defRPr sz="1350" b="1">
                <a:solidFill>
                  <a:schemeClr val="bg1"/>
                </a:solidFill>
                <a:effectLst/>
                <a:latin typeface="Calibri" panose="020F0502020204030204" pitchFamily="34" charset="0"/>
                <a:cs typeface="Calibri" panose="020F0502020204030204" pitchFamily="34" charset="0"/>
              </a:defRPr>
            </a:lvl3pPr>
            <a:lvl4pPr marL="617220" indent="-205740">
              <a:spcBef>
                <a:spcPts val="900"/>
              </a:spcBef>
              <a:buClr>
                <a:schemeClr val="tx2">
                  <a:lumMod val="40000"/>
                  <a:lumOff val="60000"/>
                </a:schemeClr>
              </a:buClr>
              <a:buSzPct val="100000"/>
              <a:buFont typeface="Wingdings" panose="05000000000000000000" pitchFamily="2" charset="2"/>
              <a:buChar char="§"/>
              <a:defRPr sz="1350" b="1" baseline="0">
                <a:solidFill>
                  <a:schemeClr val="bg1"/>
                </a:solidFill>
                <a:effectLst/>
                <a:latin typeface="Calibri" panose="020F0502020204030204" pitchFamily="34" charset="0"/>
                <a:cs typeface="Calibri" panose="020F0502020204030204" pitchFamily="34" charset="0"/>
              </a:defRPr>
            </a:lvl4pPr>
            <a:lvl5pPr marL="822960" indent="-205740">
              <a:spcBef>
                <a:spcPts val="900"/>
              </a:spcBef>
              <a:buClr>
                <a:schemeClr val="tx2">
                  <a:lumMod val="40000"/>
                  <a:lumOff val="60000"/>
                </a:schemeClr>
              </a:buClr>
              <a:buSzPct val="100000"/>
              <a:buFont typeface="Courier New" panose="02070309020205020404" pitchFamily="49" charset="0"/>
              <a:buChar char="o"/>
              <a:defRPr sz="1350" b="1" baseline="0">
                <a:solidFill>
                  <a:schemeClr val="bg1"/>
                </a:solidFill>
                <a:effectLst/>
                <a:latin typeface="Calibri" panose="020F0502020204030204" pitchFamily="34" charset="0"/>
                <a:cs typeface="Calibri" panose="020F0502020204030204" pitchFamily="34" charset="0"/>
              </a:defRPr>
            </a:lvl5pPr>
            <a:lvl6pPr>
              <a:defRPr sz="1350"/>
            </a:lvl6pPr>
            <a:lvl7pPr>
              <a:defRPr sz="1350"/>
            </a:lvl7pPr>
            <a:lvl8pPr>
              <a:defRPr sz="1350"/>
            </a:lvl8pPr>
            <a:lvl9pPr>
              <a:defRPr sz="1350"/>
            </a:lvl9pPr>
          </a:lstStyle>
          <a:p>
            <a:pPr lvl="0"/>
            <a:endParaRPr lang="en-US" dirty="0"/>
          </a:p>
        </p:txBody>
      </p:sp>
      <p:sp>
        <p:nvSpPr>
          <p:cNvPr id="2" name="Date Placeholder 1"/>
          <p:cNvSpPr>
            <a:spLocks noGrp="1"/>
          </p:cNvSpPr>
          <p:nvPr>
            <p:ph type="dt" sz="half" idx="11"/>
          </p:nvPr>
        </p:nvSpPr>
        <p:spPr/>
        <p:txBody>
          <a:bodyPr/>
          <a:lstStyle/>
          <a:p>
            <a:pPr defTabSz="342900">
              <a:defRPr/>
            </a:pPr>
            <a:endParaRPr lang="en-US" dirty="0"/>
          </a:p>
        </p:txBody>
      </p:sp>
      <p:sp>
        <p:nvSpPr>
          <p:cNvPr id="8" name="Line 2"/>
          <p:cNvSpPr>
            <a:spLocks noChangeShapeType="1"/>
          </p:cNvSpPr>
          <p:nvPr userDrawn="1"/>
        </p:nvSpPr>
        <p:spPr bwMode="auto">
          <a:xfrm>
            <a:off x="381000" y="745523"/>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57150"/>
            <a:ext cx="1117600" cy="650273"/>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a:ea typeface="+mn-ea"/>
              <a:cs typeface="+mn-cs"/>
            </a:endParaRPr>
          </a:p>
        </p:txBody>
      </p:sp>
      <p:pic>
        <p:nvPicPr>
          <p:cNvPr id="12" name="Picture 11"/>
          <p:cNvPicPr>
            <a:picLocks noChangeAspect="1"/>
          </p:cNvPicPr>
          <p:nvPr userDrawn="1"/>
        </p:nvPicPr>
        <p:blipFill>
          <a:blip r:embed="rId2">
            <a:duotone>
              <a:srgbClr val="000000">
                <a:shade val="45000"/>
                <a:satMod val="135000"/>
              </a:srgbClr>
              <a:prstClr val="white"/>
            </a:duotone>
          </a:blip>
          <a:stretch>
            <a:fillRect/>
          </a:stretch>
        </p:blipFill>
        <p:spPr>
          <a:xfrm>
            <a:off x="393192" y="82296"/>
            <a:ext cx="1046274" cy="617220"/>
          </a:xfrm>
          <a:prstGeom prst="rect">
            <a:avLst/>
          </a:prstGeom>
          <a:effectLst/>
        </p:spPr>
      </p:pic>
      <p:sp>
        <p:nvSpPr>
          <p:cNvPr id="5" name="Rectangle 1030"/>
          <p:cNvSpPr>
            <a:spLocks noGrp="1" noChangeArrowheads="1"/>
          </p:cNvSpPr>
          <p:nvPr>
            <p:ph type="title"/>
          </p:nvPr>
        </p:nvSpPr>
        <p:spPr bwMode="auto">
          <a:xfrm>
            <a:off x="1388125" y="57150"/>
            <a:ext cx="739011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defTabSz="342900">
              <a:defRPr/>
            </a:pPr>
            <a:fld id="{CF8BF5C1-0C31-4117-9346-26B34DEE768C}" type="slidenum">
              <a:rPr lang="en-US" altLang="en-US" smtClean="0">
                <a:solidFill>
                  <a:prstClr val="white"/>
                </a:solidFill>
              </a:rPr>
              <a:pPr defTabSz="342900">
                <a:defRPr/>
              </a:pPr>
              <a:t>‹#›</a:t>
            </a:fld>
            <a:endParaRPr lang="en-US" altLang="en-US" dirty="0">
              <a:solidFill>
                <a:prstClr val="white"/>
              </a:solidFill>
            </a:endParaRPr>
          </a:p>
        </p:txBody>
      </p:sp>
      <p:sp>
        <p:nvSpPr>
          <p:cNvPr id="11" name="Line 2"/>
          <p:cNvSpPr>
            <a:spLocks noChangeShapeType="1"/>
          </p:cNvSpPr>
          <p:nvPr userDrawn="1"/>
        </p:nvSpPr>
        <p:spPr bwMode="auto">
          <a:xfrm>
            <a:off x="381000" y="48387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125927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image" Target="../media/image5.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theme" Target="../theme/theme5.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4893469"/>
            <a:ext cx="1219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fontAlgn="auto" hangingPunct="0">
              <a:spcBef>
                <a:spcPts val="0"/>
              </a:spcBef>
              <a:spcAft>
                <a:spcPts val="0"/>
              </a:spcAft>
              <a:defRPr sz="750">
                <a:solidFill>
                  <a:srgbClr val="969696"/>
                </a:solidFill>
                <a:latin typeface="Arial" charset="0"/>
                <a:cs typeface="+mn-cs"/>
              </a:defRPr>
            </a:lvl1pPr>
          </a:lstStyle>
          <a:p>
            <a:pPr defTabSz="342900">
              <a:defRPr/>
            </a:pPr>
            <a:endParaRPr lang="en-US" dirty="0"/>
          </a:p>
        </p:txBody>
      </p:sp>
      <p:sp>
        <p:nvSpPr>
          <p:cNvPr id="49156"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pPr>
                <a:defRPr/>
              </a:pPr>
              <a:t>‹#›</a:t>
            </a:fld>
            <a:endParaRPr lang="en-US" altLang="en-US" dirty="0"/>
          </a:p>
        </p:txBody>
      </p:sp>
      <p:sp>
        <p:nvSpPr>
          <p:cNvPr id="2052" name="Rectangle 1030"/>
          <p:cNvSpPr>
            <a:spLocks noGrp="1" noChangeArrowheads="1"/>
          </p:cNvSpPr>
          <p:nvPr>
            <p:ph type="title"/>
          </p:nvPr>
        </p:nvSpPr>
        <p:spPr bwMode="auto">
          <a:xfrm>
            <a:off x="1644650" y="57150"/>
            <a:ext cx="71437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Tree>
    <p:extLst>
      <p:ext uri="{BB962C8B-B14F-4D97-AF65-F5344CB8AC3E}">
        <p14:creationId xmlns:p14="http://schemas.microsoft.com/office/powerpoint/2010/main" val="3908681509"/>
      </p:ext>
    </p:extLst>
  </p:cSld>
  <p:clrMap bg1="lt1" tx1="dk1" bg2="lt2" tx2="dk2" accent1="accent1" accent2="accent2" accent3="accent3" accent4="accent4" accent5="accent5" accent6="accent6" hlink="hlink" folHlink="folHlink"/>
  <p:sldLayoutIdLst>
    <p:sldLayoutId id="2147483977" r:id="rId1"/>
    <p:sldLayoutId id="2147483968" r:id="rId2"/>
    <p:sldLayoutId id="2147483970" r:id="rId3"/>
    <p:sldLayoutId id="2147483971" r:id="rId4"/>
    <p:sldLayoutId id="2147483976" r:id="rId5"/>
  </p:sldLayoutIdLst>
  <p:hf hdr="0" ftr="0" dt="0"/>
  <p:txStyles>
    <p:titleStyle>
      <a:lvl1pPr algn="ctr" rtl="0" eaLnBrk="1" fontAlgn="base" hangingPunct="1">
        <a:spcBef>
          <a:spcPct val="0"/>
        </a:spcBef>
        <a:spcAft>
          <a:spcPct val="0"/>
        </a:spcAft>
        <a:defRPr sz="1200" b="1" i="0">
          <a:solidFill>
            <a:schemeClr val="tx2">
              <a:lumMod val="40000"/>
              <a:lumOff val="60000"/>
            </a:schemeClr>
          </a:solidFill>
          <a:effectLst/>
          <a:latin typeface="Times New Roman" panose="02020603050405020304" pitchFamily="18" charset="0"/>
          <a:ea typeface="+mj-ea"/>
          <a:cs typeface="Times New Roman" panose="02020603050405020304" pitchFamily="18" charset="0"/>
        </a:defRPr>
      </a:lvl1pPr>
      <a:lvl2pPr algn="r" rtl="0" eaLnBrk="1" fontAlgn="base" hangingPunct="1">
        <a:spcBef>
          <a:spcPct val="0"/>
        </a:spcBef>
        <a:spcAft>
          <a:spcPct val="0"/>
        </a:spcAft>
        <a:defRPr sz="2100" b="1" i="1">
          <a:solidFill>
            <a:srgbClr val="151C77"/>
          </a:solidFill>
          <a:latin typeface="Arial" charset="0"/>
        </a:defRPr>
      </a:lvl2pPr>
      <a:lvl3pPr algn="r" rtl="0" eaLnBrk="1" fontAlgn="base" hangingPunct="1">
        <a:spcBef>
          <a:spcPct val="0"/>
        </a:spcBef>
        <a:spcAft>
          <a:spcPct val="0"/>
        </a:spcAft>
        <a:defRPr sz="2100" b="1" i="1">
          <a:solidFill>
            <a:srgbClr val="151C77"/>
          </a:solidFill>
          <a:latin typeface="Arial" charset="0"/>
        </a:defRPr>
      </a:lvl3pPr>
      <a:lvl4pPr algn="r" rtl="0" eaLnBrk="1" fontAlgn="base" hangingPunct="1">
        <a:spcBef>
          <a:spcPct val="0"/>
        </a:spcBef>
        <a:spcAft>
          <a:spcPct val="0"/>
        </a:spcAft>
        <a:defRPr sz="2100" b="1" i="1">
          <a:solidFill>
            <a:srgbClr val="151C77"/>
          </a:solidFill>
          <a:latin typeface="Arial" charset="0"/>
        </a:defRPr>
      </a:lvl4pPr>
      <a:lvl5pPr algn="r" rtl="0" eaLnBrk="1" fontAlgn="base" hangingPunct="1">
        <a:spcBef>
          <a:spcPct val="0"/>
        </a:spcBef>
        <a:spcAft>
          <a:spcPct val="0"/>
        </a:spcAft>
        <a:defRPr sz="2100" b="1" i="1">
          <a:solidFill>
            <a:srgbClr val="151C77"/>
          </a:solidFill>
          <a:latin typeface="Arial" charset="0"/>
        </a:defRPr>
      </a:lvl5pPr>
      <a:lvl6pPr marL="342900" algn="r" rtl="0" eaLnBrk="1" fontAlgn="base" hangingPunct="1">
        <a:spcBef>
          <a:spcPct val="0"/>
        </a:spcBef>
        <a:spcAft>
          <a:spcPct val="0"/>
        </a:spcAft>
        <a:defRPr sz="2700" b="1" i="1">
          <a:solidFill>
            <a:srgbClr val="151C77"/>
          </a:solidFill>
          <a:latin typeface="Arial" charset="0"/>
        </a:defRPr>
      </a:lvl6pPr>
      <a:lvl7pPr marL="685800" algn="r" rtl="0" eaLnBrk="1" fontAlgn="base" hangingPunct="1">
        <a:spcBef>
          <a:spcPct val="0"/>
        </a:spcBef>
        <a:spcAft>
          <a:spcPct val="0"/>
        </a:spcAft>
        <a:defRPr sz="2700" b="1" i="1">
          <a:solidFill>
            <a:srgbClr val="151C77"/>
          </a:solidFill>
          <a:latin typeface="Arial" charset="0"/>
        </a:defRPr>
      </a:lvl7pPr>
      <a:lvl8pPr marL="1028700" algn="r" rtl="0" eaLnBrk="1" fontAlgn="base" hangingPunct="1">
        <a:spcBef>
          <a:spcPct val="0"/>
        </a:spcBef>
        <a:spcAft>
          <a:spcPct val="0"/>
        </a:spcAft>
        <a:defRPr sz="2700" b="1" i="1">
          <a:solidFill>
            <a:srgbClr val="151C77"/>
          </a:solidFill>
          <a:latin typeface="Arial" charset="0"/>
        </a:defRPr>
      </a:lvl8pPr>
      <a:lvl9pPr marL="1371600" algn="r" rtl="0" eaLnBrk="1" fontAlgn="base" hangingPunct="1">
        <a:spcBef>
          <a:spcPct val="0"/>
        </a:spcBef>
        <a:spcAft>
          <a:spcPct val="0"/>
        </a:spcAft>
        <a:defRPr sz="2700" b="1" i="1">
          <a:solidFill>
            <a:srgbClr val="151C77"/>
          </a:solidFill>
          <a:latin typeface="Arial" charset="0"/>
        </a:defRPr>
      </a:lvl9pPr>
    </p:titleStyle>
    <p:bodyStyle>
      <a:lvl1pPr marL="214313" indent="-214313" algn="l" rtl="0" eaLnBrk="1" fontAlgn="base" hangingPunct="1">
        <a:spcBef>
          <a:spcPct val="50000"/>
        </a:spcBef>
        <a:spcAft>
          <a:spcPct val="0"/>
        </a:spcAft>
        <a:buClr>
          <a:srgbClr val="151C77"/>
        </a:buClr>
        <a:buSzPct val="80000"/>
        <a:buFont typeface="Wingdings" panose="05000000000000000000" pitchFamily="2" charset="2"/>
        <a:buChar char="n"/>
        <a:defRPr sz="1500" b="1">
          <a:solidFill>
            <a:schemeClr val="tx1"/>
          </a:solidFill>
          <a:latin typeface="+mn-lt"/>
          <a:ea typeface="+mn-ea"/>
          <a:cs typeface="+mn-cs"/>
        </a:defRPr>
      </a:lvl1pPr>
      <a:lvl2pPr marL="516731" indent="-211931"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2pPr>
      <a:lvl3pPr marL="770335" indent="-167879"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3pPr>
      <a:lvl4pPr marL="1200150" indent="-171450"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4pPr>
      <a:lvl5pPr marL="1543050" indent="-171450" algn="l" rtl="0" eaLnBrk="1" fontAlgn="base" hangingPunct="1">
        <a:spcBef>
          <a:spcPct val="20000"/>
        </a:spcBef>
        <a:spcAft>
          <a:spcPct val="0"/>
        </a:spcAft>
        <a:buClr>
          <a:srgbClr val="003399"/>
        </a:buClr>
        <a:buSzPct val="80000"/>
        <a:buFont typeface="Wingdings" panose="05000000000000000000" pitchFamily="2" charset="2"/>
        <a:buChar char="n"/>
        <a:defRPr sz="1500">
          <a:solidFill>
            <a:schemeClr val="tx1"/>
          </a:solidFill>
          <a:latin typeface="+mn-lt"/>
        </a:defRPr>
      </a:lvl5pPr>
      <a:lvl6pPr marL="18859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6pPr>
      <a:lvl7pPr marL="22288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7pPr>
      <a:lvl8pPr marL="25717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8pPr>
      <a:lvl9pPr marL="29146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4893469"/>
            <a:ext cx="1219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fontAlgn="auto" hangingPunct="0">
              <a:spcBef>
                <a:spcPts val="0"/>
              </a:spcBef>
              <a:spcAft>
                <a:spcPts val="0"/>
              </a:spcAft>
              <a:defRPr sz="750">
                <a:solidFill>
                  <a:srgbClr val="969696"/>
                </a:solidFill>
                <a:latin typeface="Arial" charset="0"/>
                <a:cs typeface="+mn-cs"/>
              </a:defRPr>
            </a:lvl1pPr>
          </a:lstStyle>
          <a:p>
            <a:pPr defTabSz="342900">
              <a:defRPr/>
            </a:pPr>
            <a:endParaRPr lang="en-US" dirty="0"/>
          </a:p>
        </p:txBody>
      </p:sp>
      <p:sp>
        <p:nvSpPr>
          <p:cNvPr id="49156"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defTabSz="342900">
              <a:defRPr/>
            </a:pPr>
            <a:fld id="{CF8BF5C1-0C31-4117-9346-26B34DEE768C}" type="slidenum">
              <a:rPr lang="en-US" altLang="en-US" smtClean="0">
                <a:solidFill>
                  <a:prstClr val="white"/>
                </a:solidFill>
              </a:rPr>
              <a:pPr defTabSz="342900">
                <a:defRPr/>
              </a:pPr>
              <a:t>‹#›</a:t>
            </a:fld>
            <a:endParaRPr lang="en-US" altLang="en-US" dirty="0">
              <a:solidFill>
                <a:prstClr val="white"/>
              </a:solidFill>
            </a:endParaRPr>
          </a:p>
        </p:txBody>
      </p:sp>
      <p:sp>
        <p:nvSpPr>
          <p:cNvPr id="2052" name="Rectangle 1030"/>
          <p:cNvSpPr>
            <a:spLocks noGrp="1" noChangeArrowheads="1"/>
          </p:cNvSpPr>
          <p:nvPr>
            <p:ph type="title"/>
          </p:nvPr>
        </p:nvSpPr>
        <p:spPr bwMode="auto">
          <a:xfrm>
            <a:off x="1439466" y="133731"/>
            <a:ext cx="6833631"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2" name="Line 2"/>
          <p:cNvSpPr>
            <a:spLocks noChangeShapeType="1"/>
          </p:cNvSpPr>
          <p:nvPr userDrawn="1"/>
        </p:nvSpPr>
        <p:spPr bwMode="auto">
          <a:xfrm>
            <a:off x="381000" y="745523"/>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
        <p:nvSpPr>
          <p:cNvPr id="13" name="Line 2"/>
          <p:cNvSpPr>
            <a:spLocks noChangeShapeType="1"/>
          </p:cNvSpPr>
          <p:nvPr userDrawn="1"/>
        </p:nvSpPr>
        <p:spPr bwMode="auto">
          <a:xfrm>
            <a:off x="381000" y="48387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6708965"/>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4015" r:id="rId11"/>
  </p:sldLayoutIdLst>
  <p:hf hdr="0" ftr="0" dt="0"/>
  <p:txStyles>
    <p:titleStyle>
      <a:lvl1pPr algn="ctr" rtl="0" eaLnBrk="1" fontAlgn="base" hangingPunct="1">
        <a:spcBef>
          <a:spcPct val="0"/>
        </a:spcBef>
        <a:spcAft>
          <a:spcPct val="0"/>
        </a:spcAft>
        <a:defRPr sz="1200" b="1" i="0">
          <a:solidFill>
            <a:schemeClr val="tx2">
              <a:lumMod val="40000"/>
              <a:lumOff val="60000"/>
            </a:schemeClr>
          </a:solidFill>
          <a:effectLst/>
          <a:latin typeface="Times New Roman" panose="02020603050405020304" pitchFamily="18" charset="0"/>
          <a:ea typeface="+mj-ea"/>
          <a:cs typeface="Times New Roman" panose="02020603050405020304" pitchFamily="18" charset="0"/>
        </a:defRPr>
      </a:lvl1pPr>
      <a:lvl2pPr algn="r" rtl="0" eaLnBrk="1" fontAlgn="base" hangingPunct="1">
        <a:spcBef>
          <a:spcPct val="0"/>
        </a:spcBef>
        <a:spcAft>
          <a:spcPct val="0"/>
        </a:spcAft>
        <a:defRPr sz="2100" b="1" i="1">
          <a:solidFill>
            <a:srgbClr val="151C77"/>
          </a:solidFill>
          <a:latin typeface="Arial" charset="0"/>
        </a:defRPr>
      </a:lvl2pPr>
      <a:lvl3pPr algn="r" rtl="0" eaLnBrk="1" fontAlgn="base" hangingPunct="1">
        <a:spcBef>
          <a:spcPct val="0"/>
        </a:spcBef>
        <a:spcAft>
          <a:spcPct val="0"/>
        </a:spcAft>
        <a:defRPr sz="2100" b="1" i="1">
          <a:solidFill>
            <a:srgbClr val="151C77"/>
          </a:solidFill>
          <a:latin typeface="Arial" charset="0"/>
        </a:defRPr>
      </a:lvl3pPr>
      <a:lvl4pPr algn="r" rtl="0" eaLnBrk="1" fontAlgn="base" hangingPunct="1">
        <a:spcBef>
          <a:spcPct val="0"/>
        </a:spcBef>
        <a:spcAft>
          <a:spcPct val="0"/>
        </a:spcAft>
        <a:defRPr sz="2100" b="1" i="1">
          <a:solidFill>
            <a:srgbClr val="151C77"/>
          </a:solidFill>
          <a:latin typeface="Arial" charset="0"/>
        </a:defRPr>
      </a:lvl4pPr>
      <a:lvl5pPr algn="r" rtl="0" eaLnBrk="1" fontAlgn="base" hangingPunct="1">
        <a:spcBef>
          <a:spcPct val="0"/>
        </a:spcBef>
        <a:spcAft>
          <a:spcPct val="0"/>
        </a:spcAft>
        <a:defRPr sz="2100" b="1" i="1">
          <a:solidFill>
            <a:srgbClr val="151C77"/>
          </a:solidFill>
          <a:latin typeface="Arial" charset="0"/>
        </a:defRPr>
      </a:lvl5pPr>
      <a:lvl6pPr marL="342900" algn="r" rtl="0" eaLnBrk="1" fontAlgn="base" hangingPunct="1">
        <a:spcBef>
          <a:spcPct val="0"/>
        </a:spcBef>
        <a:spcAft>
          <a:spcPct val="0"/>
        </a:spcAft>
        <a:defRPr sz="2700" b="1" i="1">
          <a:solidFill>
            <a:srgbClr val="151C77"/>
          </a:solidFill>
          <a:latin typeface="Arial" charset="0"/>
        </a:defRPr>
      </a:lvl6pPr>
      <a:lvl7pPr marL="685800" algn="r" rtl="0" eaLnBrk="1" fontAlgn="base" hangingPunct="1">
        <a:spcBef>
          <a:spcPct val="0"/>
        </a:spcBef>
        <a:spcAft>
          <a:spcPct val="0"/>
        </a:spcAft>
        <a:defRPr sz="2700" b="1" i="1">
          <a:solidFill>
            <a:srgbClr val="151C77"/>
          </a:solidFill>
          <a:latin typeface="Arial" charset="0"/>
        </a:defRPr>
      </a:lvl7pPr>
      <a:lvl8pPr marL="1028700" algn="r" rtl="0" eaLnBrk="1" fontAlgn="base" hangingPunct="1">
        <a:spcBef>
          <a:spcPct val="0"/>
        </a:spcBef>
        <a:spcAft>
          <a:spcPct val="0"/>
        </a:spcAft>
        <a:defRPr sz="2700" b="1" i="1">
          <a:solidFill>
            <a:srgbClr val="151C77"/>
          </a:solidFill>
          <a:latin typeface="Arial" charset="0"/>
        </a:defRPr>
      </a:lvl8pPr>
      <a:lvl9pPr marL="1371600" algn="r" rtl="0" eaLnBrk="1" fontAlgn="base" hangingPunct="1">
        <a:spcBef>
          <a:spcPct val="0"/>
        </a:spcBef>
        <a:spcAft>
          <a:spcPct val="0"/>
        </a:spcAft>
        <a:defRPr sz="2700" b="1" i="1">
          <a:solidFill>
            <a:srgbClr val="151C77"/>
          </a:solidFill>
          <a:latin typeface="Arial" charset="0"/>
        </a:defRPr>
      </a:lvl9pPr>
    </p:titleStyle>
    <p:bodyStyle>
      <a:lvl1pPr marL="214313" indent="-214313" algn="l" rtl="0" eaLnBrk="1" fontAlgn="base" hangingPunct="1">
        <a:spcBef>
          <a:spcPct val="50000"/>
        </a:spcBef>
        <a:spcAft>
          <a:spcPct val="0"/>
        </a:spcAft>
        <a:buClr>
          <a:srgbClr val="151C77"/>
        </a:buClr>
        <a:buSzPct val="80000"/>
        <a:buFont typeface="Wingdings" panose="05000000000000000000" pitchFamily="2" charset="2"/>
        <a:buChar char="n"/>
        <a:defRPr sz="1500" b="1">
          <a:solidFill>
            <a:schemeClr val="tx1"/>
          </a:solidFill>
          <a:latin typeface="+mn-lt"/>
          <a:ea typeface="+mn-ea"/>
          <a:cs typeface="+mn-cs"/>
        </a:defRPr>
      </a:lvl1pPr>
      <a:lvl2pPr marL="516731" indent="-211931"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2pPr>
      <a:lvl3pPr marL="770335" indent="-167879"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3pPr>
      <a:lvl4pPr marL="1200150" indent="-171450"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4pPr>
      <a:lvl5pPr marL="1543050" indent="-171450" algn="l" rtl="0" eaLnBrk="1" fontAlgn="base" hangingPunct="1">
        <a:spcBef>
          <a:spcPct val="20000"/>
        </a:spcBef>
        <a:spcAft>
          <a:spcPct val="0"/>
        </a:spcAft>
        <a:buClr>
          <a:srgbClr val="003399"/>
        </a:buClr>
        <a:buSzPct val="80000"/>
        <a:buFont typeface="Wingdings" panose="05000000000000000000" pitchFamily="2" charset="2"/>
        <a:buChar char="n"/>
        <a:defRPr sz="1500">
          <a:solidFill>
            <a:schemeClr val="tx1"/>
          </a:solidFill>
          <a:latin typeface="+mn-lt"/>
        </a:defRPr>
      </a:lvl5pPr>
      <a:lvl6pPr marL="18859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6pPr>
      <a:lvl7pPr marL="22288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7pPr>
      <a:lvl8pPr marL="25717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8pPr>
      <a:lvl9pPr marL="29146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4893469"/>
            <a:ext cx="1219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fontAlgn="auto" hangingPunct="0">
              <a:spcBef>
                <a:spcPts val="0"/>
              </a:spcBef>
              <a:spcAft>
                <a:spcPts val="0"/>
              </a:spcAft>
              <a:defRPr sz="750">
                <a:solidFill>
                  <a:srgbClr val="969696"/>
                </a:solidFill>
                <a:latin typeface="Arial" charset="0"/>
                <a:cs typeface="+mn-cs"/>
              </a:defRPr>
            </a:lvl1pPr>
          </a:lstStyle>
          <a:p>
            <a:pPr defTabSz="342900">
              <a:defRPr/>
            </a:pPr>
            <a:endParaRPr lang="en-US" dirty="0"/>
          </a:p>
        </p:txBody>
      </p:sp>
      <p:sp>
        <p:nvSpPr>
          <p:cNvPr id="49156"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pPr>
                <a:defRPr/>
              </a:pPr>
              <a:t>‹#›</a:t>
            </a:fld>
            <a:endParaRPr lang="en-US" altLang="en-US" dirty="0"/>
          </a:p>
        </p:txBody>
      </p:sp>
      <p:sp>
        <p:nvSpPr>
          <p:cNvPr id="12" name="Line 2"/>
          <p:cNvSpPr>
            <a:spLocks noChangeShapeType="1"/>
          </p:cNvSpPr>
          <p:nvPr userDrawn="1"/>
        </p:nvSpPr>
        <p:spPr bwMode="auto">
          <a:xfrm>
            <a:off x="381000" y="745523"/>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
        <p:nvSpPr>
          <p:cNvPr id="13" name="Line 2"/>
          <p:cNvSpPr>
            <a:spLocks noChangeShapeType="1"/>
          </p:cNvSpPr>
          <p:nvPr userDrawn="1"/>
        </p:nvSpPr>
        <p:spPr bwMode="auto">
          <a:xfrm>
            <a:off x="381000" y="48387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230836928"/>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Lst>
  <p:hf hdr="0" ftr="0" dt="0"/>
  <p:txStyles>
    <p:titleStyle>
      <a:lvl1pPr algn="ctr" rtl="0" eaLnBrk="1" fontAlgn="base" hangingPunct="1">
        <a:spcBef>
          <a:spcPct val="0"/>
        </a:spcBef>
        <a:spcAft>
          <a:spcPct val="0"/>
        </a:spcAft>
        <a:defRPr sz="1200" b="1" i="0">
          <a:solidFill>
            <a:schemeClr val="tx2">
              <a:lumMod val="40000"/>
              <a:lumOff val="60000"/>
            </a:schemeClr>
          </a:solidFill>
          <a:effectLst/>
          <a:latin typeface="Times New Roman" panose="02020603050405020304" pitchFamily="18" charset="0"/>
          <a:ea typeface="+mj-ea"/>
          <a:cs typeface="Times New Roman" panose="02020603050405020304" pitchFamily="18" charset="0"/>
        </a:defRPr>
      </a:lvl1pPr>
      <a:lvl2pPr algn="r" rtl="0" eaLnBrk="1" fontAlgn="base" hangingPunct="1">
        <a:spcBef>
          <a:spcPct val="0"/>
        </a:spcBef>
        <a:spcAft>
          <a:spcPct val="0"/>
        </a:spcAft>
        <a:defRPr sz="2100" b="1" i="1">
          <a:solidFill>
            <a:srgbClr val="151C77"/>
          </a:solidFill>
          <a:latin typeface="Arial" charset="0"/>
        </a:defRPr>
      </a:lvl2pPr>
      <a:lvl3pPr algn="r" rtl="0" eaLnBrk="1" fontAlgn="base" hangingPunct="1">
        <a:spcBef>
          <a:spcPct val="0"/>
        </a:spcBef>
        <a:spcAft>
          <a:spcPct val="0"/>
        </a:spcAft>
        <a:defRPr sz="2100" b="1" i="1">
          <a:solidFill>
            <a:srgbClr val="151C77"/>
          </a:solidFill>
          <a:latin typeface="Arial" charset="0"/>
        </a:defRPr>
      </a:lvl3pPr>
      <a:lvl4pPr algn="r" rtl="0" eaLnBrk="1" fontAlgn="base" hangingPunct="1">
        <a:spcBef>
          <a:spcPct val="0"/>
        </a:spcBef>
        <a:spcAft>
          <a:spcPct val="0"/>
        </a:spcAft>
        <a:defRPr sz="2100" b="1" i="1">
          <a:solidFill>
            <a:srgbClr val="151C77"/>
          </a:solidFill>
          <a:latin typeface="Arial" charset="0"/>
        </a:defRPr>
      </a:lvl4pPr>
      <a:lvl5pPr algn="r" rtl="0" eaLnBrk="1" fontAlgn="base" hangingPunct="1">
        <a:spcBef>
          <a:spcPct val="0"/>
        </a:spcBef>
        <a:spcAft>
          <a:spcPct val="0"/>
        </a:spcAft>
        <a:defRPr sz="2100" b="1" i="1">
          <a:solidFill>
            <a:srgbClr val="151C77"/>
          </a:solidFill>
          <a:latin typeface="Arial" charset="0"/>
        </a:defRPr>
      </a:lvl5pPr>
      <a:lvl6pPr marL="342900" algn="r" rtl="0" eaLnBrk="1" fontAlgn="base" hangingPunct="1">
        <a:spcBef>
          <a:spcPct val="0"/>
        </a:spcBef>
        <a:spcAft>
          <a:spcPct val="0"/>
        </a:spcAft>
        <a:defRPr sz="2700" b="1" i="1">
          <a:solidFill>
            <a:srgbClr val="151C77"/>
          </a:solidFill>
          <a:latin typeface="Arial" charset="0"/>
        </a:defRPr>
      </a:lvl6pPr>
      <a:lvl7pPr marL="685800" algn="r" rtl="0" eaLnBrk="1" fontAlgn="base" hangingPunct="1">
        <a:spcBef>
          <a:spcPct val="0"/>
        </a:spcBef>
        <a:spcAft>
          <a:spcPct val="0"/>
        </a:spcAft>
        <a:defRPr sz="2700" b="1" i="1">
          <a:solidFill>
            <a:srgbClr val="151C77"/>
          </a:solidFill>
          <a:latin typeface="Arial" charset="0"/>
        </a:defRPr>
      </a:lvl7pPr>
      <a:lvl8pPr marL="1028700" algn="r" rtl="0" eaLnBrk="1" fontAlgn="base" hangingPunct="1">
        <a:spcBef>
          <a:spcPct val="0"/>
        </a:spcBef>
        <a:spcAft>
          <a:spcPct val="0"/>
        </a:spcAft>
        <a:defRPr sz="2700" b="1" i="1">
          <a:solidFill>
            <a:srgbClr val="151C77"/>
          </a:solidFill>
          <a:latin typeface="Arial" charset="0"/>
        </a:defRPr>
      </a:lvl8pPr>
      <a:lvl9pPr marL="1371600" algn="r" rtl="0" eaLnBrk="1" fontAlgn="base" hangingPunct="1">
        <a:spcBef>
          <a:spcPct val="0"/>
        </a:spcBef>
        <a:spcAft>
          <a:spcPct val="0"/>
        </a:spcAft>
        <a:defRPr sz="2700" b="1" i="1">
          <a:solidFill>
            <a:srgbClr val="151C77"/>
          </a:solidFill>
          <a:latin typeface="Arial" charset="0"/>
        </a:defRPr>
      </a:lvl9pPr>
    </p:titleStyle>
    <p:bodyStyle>
      <a:lvl1pPr marL="214313" indent="-214313" algn="l" rtl="0" eaLnBrk="1" fontAlgn="base" hangingPunct="1">
        <a:spcBef>
          <a:spcPct val="50000"/>
        </a:spcBef>
        <a:spcAft>
          <a:spcPct val="0"/>
        </a:spcAft>
        <a:buClr>
          <a:srgbClr val="151C77"/>
        </a:buClr>
        <a:buSzPct val="80000"/>
        <a:buFont typeface="Wingdings" panose="05000000000000000000" pitchFamily="2" charset="2"/>
        <a:buChar char="n"/>
        <a:defRPr sz="1500" b="1">
          <a:solidFill>
            <a:schemeClr val="tx1"/>
          </a:solidFill>
          <a:latin typeface="+mn-lt"/>
          <a:ea typeface="+mn-ea"/>
          <a:cs typeface="+mn-cs"/>
        </a:defRPr>
      </a:lvl1pPr>
      <a:lvl2pPr marL="516731" indent="-211931"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2pPr>
      <a:lvl3pPr marL="770335" indent="-167879"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3pPr>
      <a:lvl4pPr marL="1200150" indent="-171450"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4pPr>
      <a:lvl5pPr marL="1543050" indent="-171450" algn="l" rtl="0" eaLnBrk="1" fontAlgn="base" hangingPunct="1">
        <a:spcBef>
          <a:spcPct val="20000"/>
        </a:spcBef>
        <a:spcAft>
          <a:spcPct val="0"/>
        </a:spcAft>
        <a:buClr>
          <a:srgbClr val="003399"/>
        </a:buClr>
        <a:buSzPct val="80000"/>
        <a:buFont typeface="Wingdings" panose="05000000000000000000" pitchFamily="2" charset="2"/>
        <a:buChar char="n"/>
        <a:defRPr sz="1500">
          <a:solidFill>
            <a:schemeClr val="tx1"/>
          </a:solidFill>
          <a:latin typeface="+mn-lt"/>
        </a:defRPr>
      </a:lvl5pPr>
      <a:lvl6pPr marL="18859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6pPr>
      <a:lvl7pPr marL="22288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7pPr>
      <a:lvl8pPr marL="25717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8pPr>
      <a:lvl9pPr marL="29146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4893469"/>
            <a:ext cx="1219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fontAlgn="auto" hangingPunct="0">
              <a:spcBef>
                <a:spcPts val="0"/>
              </a:spcBef>
              <a:spcAft>
                <a:spcPts val="0"/>
              </a:spcAft>
              <a:defRPr sz="750">
                <a:solidFill>
                  <a:srgbClr val="969696"/>
                </a:solidFill>
                <a:latin typeface="Arial" charset="0"/>
                <a:cs typeface="+mn-cs"/>
              </a:defRPr>
            </a:lvl1pPr>
          </a:lstStyle>
          <a:p>
            <a:pPr defTabSz="342900">
              <a:defRPr/>
            </a:pPr>
            <a:endParaRPr lang="en-US" dirty="0"/>
          </a:p>
        </p:txBody>
      </p:sp>
      <p:sp>
        <p:nvSpPr>
          <p:cNvPr id="49156"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75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pPr>
                <a:defRPr/>
              </a:pPr>
              <a:t>‹#›</a:t>
            </a:fld>
            <a:endParaRPr lang="en-US" altLang="en-US" dirty="0"/>
          </a:p>
        </p:txBody>
      </p:sp>
      <p:sp>
        <p:nvSpPr>
          <p:cNvPr id="2052" name="Rectangle 1030"/>
          <p:cNvSpPr>
            <a:spLocks noGrp="1" noChangeArrowheads="1"/>
          </p:cNvSpPr>
          <p:nvPr>
            <p:ph type="title"/>
          </p:nvPr>
        </p:nvSpPr>
        <p:spPr bwMode="auto">
          <a:xfrm>
            <a:off x="1644650" y="57150"/>
            <a:ext cx="71437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2" name="Line 2"/>
          <p:cNvSpPr>
            <a:spLocks noChangeShapeType="1"/>
          </p:cNvSpPr>
          <p:nvPr userDrawn="1"/>
        </p:nvSpPr>
        <p:spPr bwMode="auto">
          <a:xfrm>
            <a:off x="381000" y="745523"/>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
        <p:nvSpPr>
          <p:cNvPr id="13" name="Line 2"/>
          <p:cNvSpPr>
            <a:spLocks noChangeShapeType="1"/>
          </p:cNvSpPr>
          <p:nvPr userDrawn="1"/>
        </p:nvSpPr>
        <p:spPr bwMode="auto">
          <a:xfrm>
            <a:off x="381000" y="48387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36764843"/>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Lst>
  <p:hf hdr="0" ftr="0" dt="0"/>
  <p:txStyles>
    <p:titleStyle>
      <a:lvl1pPr algn="ctr" rtl="0" eaLnBrk="1" fontAlgn="base" hangingPunct="1">
        <a:spcBef>
          <a:spcPct val="0"/>
        </a:spcBef>
        <a:spcAft>
          <a:spcPct val="0"/>
        </a:spcAft>
        <a:defRPr sz="1200" b="1" i="1">
          <a:solidFill>
            <a:schemeClr val="tx2">
              <a:lumMod val="40000"/>
              <a:lumOff val="60000"/>
            </a:schemeClr>
          </a:solidFill>
          <a:effectLst/>
          <a:latin typeface="Times New Roman" panose="02020603050405020304" pitchFamily="18" charset="0"/>
          <a:ea typeface="+mj-ea"/>
          <a:cs typeface="Times New Roman" panose="02020603050405020304" pitchFamily="18" charset="0"/>
        </a:defRPr>
      </a:lvl1pPr>
      <a:lvl2pPr algn="r" rtl="0" eaLnBrk="1" fontAlgn="base" hangingPunct="1">
        <a:spcBef>
          <a:spcPct val="0"/>
        </a:spcBef>
        <a:spcAft>
          <a:spcPct val="0"/>
        </a:spcAft>
        <a:defRPr sz="2100" b="1" i="1">
          <a:solidFill>
            <a:srgbClr val="151C77"/>
          </a:solidFill>
          <a:latin typeface="Arial" charset="0"/>
        </a:defRPr>
      </a:lvl2pPr>
      <a:lvl3pPr algn="r" rtl="0" eaLnBrk="1" fontAlgn="base" hangingPunct="1">
        <a:spcBef>
          <a:spcPct val="0"/>
        </a:spcBef>
        <a:spcAft>
          <a:spcPct val="0"/>
        </a:spcAft>
        <a:defRPr sz="2100" b="1" i="1">
          <a:solidFill>
            <a:srgbClr val="151C77"/>
          </a:solidFill>
          <a:latin typeface="Arial" charset="0"/>
        </a:defRPr>
      </a:lvl3pPr>
      <a:lvl4pPr algn="r" rtl="0" eaLnBrk="1" fontAlgn="base" hangingPunct="1">
        <a:spcBef>
          <a:spcPct val="0"/>
        </a:spcBef>
        <a:spcAft>
          <a:spcPct val="0"/>
        </a:spcAft>
        <a:defRPr sz="2100" b="1" i="1">
          <a:solidFill>
            <a:srgbClr val="151C77"/>
          </a:solidFill>
          <a:latin typeface="Arial" charset="0"/>
        </a:defRPr>
      </a:lvl4pPr>
      <a:lvl5pPr algn="r" rtl="0" eaLnBrk="1" fontAlgn="base" hangingPunct="1">
        <a:spcBef>
          <a:spcPct val="0"/>
        </a:spcBef>
        <a:spcAft>
          <a:spcPct val="0"/>
        </a:spcAft>
        <a:defRPr sz="2100" b="1" i="1">
          <a:solidFill>
            <a:srgbClr val="151C77"/>
          </a:solidFill>
          <a:latin typeface="Arial" charset="0"/>
        </a:defRPr>
      </a:lvl5pPr>
      <a:lvl6pPr marL="342900" algn="r" rtl="0" eaLnBrk="1" fontAlgn="base" hangingPunct="1">
        <a:spcBef>
          <a:spcPct val="0"/>
        </a:spcBef>
        <a:spcAft>
          <a:spcPct val="0"/>
        </a:spcAft>
        <a:defRPr sz="2700" b="1" i="1">
          <a:solidFill>
            <a:srgbClr val="151C77"/>
          </a:solidFill>
          <a:latin typeface="Arial" charset="0"/>
        </a:defRPr>
      </a:lvl6pPr>
      <a:lvl7pPr marL="685800" algn="r" rtl="0" eaLnBrk="1" fontAlgn="base" hangingPunct="1">
        <a:spcBef>
          <a:spcPct val="0"/>
        </a:spcBef>
        <a:spcAft>
          <a:spcPct val="0"/>
        </a:spcAft>
        <a:defRPr sz="2700" b="1" i="1">
          <a:solidFill>
            <a:srgbClr val="151C77"/>
          </a:solidFill>
          <a:latin typeface="Arial" charset="0"/>
        </a:defRPr>
      </a:lvl7pPr>
      <a:lvl8pPr marL="1028700" algn="r" rtl="0" eaLnBrk="1" fontAlgn="base" hangingPunct="1">
        <a:spcBef>
          <a:spcPct val="0"/>
        </a:spcBef>
        <a:spcAft>
          <a:spcPct val="0"/>
        </a:spcAft>
        <a:defRPr sz="2700" b="1" i="1">
          <a:solidFill>
            <a:srgbClr val="151C77"/>
          </a:solidFill>
          <a:latin typeface="Arial" charset="0"/>
        </a:defRPr>
      </a:lvl8pPr>
      <a:lvl9pPr marL="1371600" algn="r" rtl="0" eaLnBrk="1" fontAlgn="base" hangingPunct="1">
        <a:spcBef>
          <a:spcPct val="0"/>
        </a:spcBef>
        <a:spcAft>
          <a:spcPct val="0"/>
        </a:spcAft>
        <a:defRPr sz="2700" b="1" i="1">
          <a:solidFill>
            <a:srgbClr val="151C77"/>
          </a:solidFill>
          <a:latin typeface="Arial" charset="0"/>
        </a:defRPr>
      </a:lvl9pPr>
    </p:titleStyle>
    <p:bodyStyle>
      <a:lvl1pPr marL="214313" indent="-214313" algn="l" rtl="0" eaLnBrk="1" fontAlgn="base" hangingPunct="1">
        <a:spcBef>
          <a:spcPct val="50000"/>
        </a:spcBef>
        <a:spcAft>
          <a:spcPct val="0"/>
        </a:spcAft>
        <a:buClr>
          <a:srgbClr val="151C77"/>
        </a:buClr>
        <a:buSzPct val="80000"/>
        <a:buFont typeface="Wingdings" panose="05000000000000000000" pitchFamily="2" charset="2"/>
        <a:buChar char="n"/>
        <a:defRPr sz="1500" b="1">
          <a:solidFill>
            <a:schemeClr val="tx1"/>
          </a:solidFill>
          <a:latin typeface="+mn-lt"/>
          <a:ea typeface="+mn-ea"/>
          <a:cs typeface="+mn-cs"/>
        </a:defRPr>
      </a:lvl1pPr>
      <a:lvl2pPr marL="516731" indent="-211931"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2pPr>
      <a:lvl3pPr marL="770335" indent="-167879"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3pPr>
      <a:lvl4pPr marL="1200150" indent="-171450" algn="l" rtl="0" eaLnBrk="1" fontAlgn="base" hangingPunct="1">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4pPr>
      <a:lvl5pPr marL="1543050" indent="-171450" algn="l" rtl="0" eaLnBrk="1" fontAlgn="base" hangingPunct="1">
        <a:spcBef>
          <a:spcPct val="20000"/>
        </a:spcBef>
        <a:spcAft>
          <a:spcPct val="0"/>
        </a:spcAft>
        <a:buClr>
          <a:srgbClr val="003399"/>
        </a:buClr>
        <a:buSzPct val="80000"/>
        <a:buFont typeface="Wingdings" panose="05000000000000000000" pitchFamily="2" charset="2"/>
        <a:buChar char="n"/>
        <a:defRPr sz="1500">
          <a:solidFill>
            <a:schemeClr val="tx1"/>
          </a:solidFill>
          <a:latin typeface="+mn-lt"/>
        </a:defRPr>
      </a:lvl5pPr>
      <a:lvl6pPr marL="18859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6pPr>
      <a:lvl7pPr marL="22288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7pPr>
      <a:lvl8pPr marL="25717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8pPr>
      <a:lvl9pPr marL="2914650" indent="-171450" algn="l" rtl="0" eaLnBrk="1" fontAlgn="base" hangingPunct="1">
        <a:spcBef>
          <a:spcPct val="20000"/>
        </a:spcBef>
        <a:spcAft>
          <a:spcPct val="0"/>
        </a:spcAft>
        <a:buClr>
          <a:srgbClr val="003399"/>
        </a:buClr>
        <a:buSzPct val="8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2"/>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auto">
          <a:xfrm>
            <a:off x="-1" y="0"/>
            <a:ext cx="9144001" cy="271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0" y="0"/>
            <a:ext cx="9144000" cy="271732"/>
          </a:xfrm>
          <a:prstGeom prst="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Slide Number Placeholder 5"/>
          <p:cNvSpPr>
            <a:spLocks noGrp="1"/>
          </p:cNvSpPr>
          <p:nvPr>
            <p:ph type="sldNum" sz="quarter" idx="4"/>
          </p:nvPr>
        </p:nvSpPr>
        <p:spPr>
          <a:xfrm>
            <a:off x="3810000" y="4616953"/>
            <a:ext cx="2133600" cy="273844"/>
          </a:xfrm>
          <a:prstGeom prst="rect">
            <a:avLst/>
          </a:prstGeom>
        </p:spPr>
        <p:txBody>
          <a:bodyPr/>
          <a:lstStyle>
            <a:lvl1pPr algn="ctr">
              <a:defRPr/>
            </a:lvl1pPr>
          </a:lstStyle>
          <a:p>
            <a:fld id="{FC6FB3B7-2F3F-45EC-BCF2-83C22FA0DCC3}" type="slidenum">
              <a:rPr lang="en-US" smtClean="0"/>
              <a:pPr/>
              <a:t>‹#›</a:t>
            </a:fld>
            <a:endParaRPr lang="en-US" dirty="0"/>
          </a:p>
        </p:txBody>
      </p:sp>
      <p:pic>
        <p:nvPicPr>
          <p:cNvPr id="10" name="Picture 2"/>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a:stretch/>
        </p:blipFill>
        <p:spPr bwMode="auto">
          <a:xfrm>
            <a:off x="1" y="4871769"/>
            <a:ext cx="9144001" cy="271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userDrawn="1"/>
        </p:nvSpPr>
        <p:spPr>
          <a:xfrm>
            <a:off x="7371826" y="4629150"/>
            <a:ext cx="1029449" cy="230832"/>
          </a:xfrm>
          <a:prstGeom prst="rect">
            <a:avLst/>
          </a:prstGeom>
          <a:noFill/>
        </p:spPr>
        <p:txBody>
          <a:bodyPr wrap="none" rtlCol="0">
            <a:spAutoFit/>
          </a:bodyPr>
          <a:lstStyle/>
          <a:p>
            <a:r>
              <a:rPr lang="en-US" sz="900" dirty="0">
                <a:solidFill>
                  <a:srgbClr val="C00000"/>
                </a:solidFill>
              </a:rPr>
              <a:t>© 2017</a:t>
            </a:r>
            <a:r>
              <a:rPr lang="en-US" sz="900" baseline="0" dirty="0">
                <a:solidFill>
                  <a:srgbClr val="C00000"/>
                </a:solidFill>
              </a:rPr>
              <a:t> YCDA, LLC</a:t>
            </a:r>
            <a:endParaRPr lang="en-US" sz="900" i="0" dirty="0">
              <a:solidFill>
                <a:srgbClr val="C00000"/>
              </a:solidFill>
            </a:endParaRPr>
          </a:p>
        </p:txBody>
      </p:sp>
      <p:sp>
        <p:nvSpPr>
          <p:cNvPr id="12" name="TextBox 11"/>
          <p:cNvSpPr txBox="1"/>
          <p:nvPr userDrawn="1"/>
        </p:nvSpPr>
        <p:spPr>
          <a:xfrm>
            <a:off x="838201" y="4605753"/>
            <a:ext cx="2095317" cy="300082"/>
          </a:xfrm>
          <a:prstGeom prst="rect">
            <a:avLst/>
          </a:prstGeom>
          <a:noFill/>
        </p:spPr>
        <p:txBody>
          <a:bodyPr wrap="none" rtlCol="0">
            <a:spAutoFit/>
          </a:bodyPr>
          <a:lstStyle/>
          <a:p>
            <a:r>
              <a:rPr lang="en-US" sz="1350" baseline="0" dirty="0">
                <a:solidFill>
                  <a:srgbClr val="C00000"/>
                </a:solidFill>
              </a:rPr>
              <a:t>GetCertifiedGetAhead.com</a:t>
            </a:r>
            <a:endParaRPr lang="en-US" sz="1350" i="0" dirty="0">
              <a:solidFill>
                <a:srgbClr val="C00000"/>
              </a:solidFill>
            </a:endParaRPr>
          </a:p>
        </p:txBody>
      </p:sp>
      <p:sp>
        <p:nvSpPr>
          <p:cNvPr id="13" name="Rectangle 12"/>
          <p:cNvSpPr/>
          <p:nvPr userDrawn="1"/>
        </p:nvSpPr>
        <p:spPr>
          <a:xfrm>
            <a:off x="1" y="4871769"/>
            <a:ext cx="9144000" cy="271732"/>
          </a:xfrm>
          <a:prstGeom prst="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ounded Rectangle 13"/>
          <p:cNvSpPr/>
          <p:nvPr userDrawn="1"/>
        </p:nvSpPr>
        <p:spPr>
          <a:xfrm>
            <a:off x="990600" y="4857750"/>
            <a:ext cx="8153400" cy="57150"/>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53535510"/>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jp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4.svg"/><Relationship Id="rId4" Type="http://schemas.openxmlformats.org/officeDocument/2006/relationships/image" Target="../media/image33.sv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3.svg"/></Relationships>
</file>

<file path=ppt/slides/_rels/slide3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29.png"/><Relationship Id="rId7" Type="http://schemas.openxmlformats.org/officeDocument/2006/relationships/image" Target="../media/image35.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3.sv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8.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316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solidFill>
                  <a:srgbClr val="17406D">
                    <a:lumMod val="40000"/>
                    <a:lumOff val="60000"/>
                  </a:srgbClr>
                </a:solidFill>
              </a:rPr>
              <a:t>Symmetric Encryption</a:t>
            </a:r>
          </a:p>
        </p:txBody>
      </p:sp>
      <p:sp>
        <p:nvSpPr>
          <p:cNvPr id="3" name="Title 2"/>
          <p:cNvSpPr>
            <a:spLocks noGrp="1"/>
          </p:cNvSpPr>
          <p:nvPr>
            <p:ph type="title"/>
          </p:nvPr>
        </p:nvSpPr>
        <p:spPr/>
        <p:txBody>
          <a:bodyPr/>
          <a:lstStyle/>
          <a:p>
            <a:r>
              <a:rPr lang="en-US" dirty="0">
                <a:solidFill>
                  <a:srgbClr val="17406D">
                    <a:lumMod val="40000"/>
                    <a:lumOff val="60000"/>
                  </a:srgbClr>
                </a:solidFill>
              </a:rPr>
              <a:t>2.8 Summarize the basics of cryptographic concepts</a:t>
            </a: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3622196424"/>
              </p:ext>
            </p:extLst>
          </p:nvPr>
        </p:nvGraphicFramePr>
        <p:xfrm>
          <a:off x="1563136" y="1301734"/>
          <a:ext cx="4716267" cy="2008251"/>
        </p:xfrm>
        <a:graphic>
          <a:graphicData uri="http://schemas.openxmlformats.org/drawingml/2006/table">
            <a:tbl>
              <a:tblPr>
                <a:tableStyleId>{073A0DAA-6AF3-43AB-8588-CEC1D06C72B9}</a:tableStyleId>
              </a:tblPr>
              <a:tblGrid>
                <a:gridCol w="915509">
                  <a:extLst>
                    <a:ext uri="{9D8B030D-6E8A-4147-A177-3AD203B41FA5}">
                      <a16:colId xmlns:a16="http://schemas.microsoft.com/office/drawing/2014/main" val="20000"/>
                    </a:ext>
                  </a:extLst>
                </a:gridCol>
                <a:gridCol w="1664567">
                  <a:extLst>
                    <a:ext uri="{9D8B030D-6E8A-4147-A177-3AD203B41FA5}">
                      <a16:colId xmlns:a16="http://schemas.microsoft.com/office/drawing/2014/main" val="20002"/>
                    </a:ext>
                  </a:extLst>
                </a:gridCol>
                <a:gridCol w="2136191">
                  <a:extLst>
                    <a:ext uri="{9D8B030D-6E8A-4147-A177-3AD203B41FA5}">
                      <a16:colId xmlns:a16="http://schemas.microsoft.com/office/drawing/2014/main" val="20003"/>
                    </a:ext>
                  </a:extLst>
                </a:gridCol>
              </a:tblGrid>
              <a:tr h="276701">
                <a:tc>
                  <a:txBody>
                    <a:bodyPr/>
                    <a:lstStyle/>
                    <a:p>
                      <a:pPr marL="0" marR="0" indent="0">
                        <a:lnSpc>
                          <a:spcPct val="150000"/>
                        </a:lnSpc>
                        <a:spcBef>
                          <a:spcPts val="0"/>
                        </a:spcBef>
                        <a:spcAft>
                          <a:spcPts val="0"/>
                        </a:spcAft>
                      </a:pPr>
                      <a:r>
                        <a:rPr lang="en-US" sz="1400" b="1" u="sng"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Algorithm</a:t>
                      </a:r>
                      <a:endParaRPr lang="en-US" sz="1400" b="1" u="sng" dirty="0">
                        <a:solidFill>
                          <a:schemeClr val="bg1"/>
                        </a:solidFill>
                        <a:effectLst>
                          <a:outerShdw blurRad="38100" dist="38100" dir="2700000" algn="tl">
                            <a:srgbClr val="000000">
                              <a:alpha val="43137"/>
                            </a:srgbClr>
                          </a:outerShdw>
                        </a:effectLst>
                        <a:latin typeface="Calibri" panose="020F0502020204030204" pitchFamily="34" charset="0"/>
                        <a:ea typeface="Times New Roman"/>
                        <a:cs typeface="Calibri" panose="020F0502020204030204" pitchFamily="34" charset="0"/>
                      </a:endParaRPr>
                    </a:p>
                  </a:txBody>
                  <a:tcPr marL="51435" marR="51435"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nSpc>
                          <a:spcPct val="150000"/>
                        </a:lnSpc>
                        <a:spcBef>
                          <a:spcPts val="0"/>
                        </a:spcBef>
                        <a:spcAft>
                          <a:spcPts val="0"/>
                        </a:spcAft>
                      </a:pPr>
                      <a:r>
                        <a:rPr lang="en-US" sz="1400" b="1" u="sng" kern="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Method</a:t>
                      </a:r>
                      <a:endParaRPr lang="en-US" sz="1400" b="1" u="sng"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51435" marR="51435"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nSpc>
                          <a:spcPct val="150000"/>
                        </a:lnSpc>
                        <a:spcBef>
                          <a:spcPts val="0"/>
                        </a:spcBef>
                        <a:spcAft>
                          <a:spcPts val="0"/>
                        </a:spcAft>
                      </a:pPr>
                      <a:r>
                        <a:rPr lang="en-US" sz="1400" b="1" u="sng" kern="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Key Size</a:t>
                      </a:r>
                      <a:endParaRPr lang="en-US" sz="1400" b="1" u="sng"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51435" marR="51435"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76701">
                <a:tc>
                  <a:txBody>
                    <a:bodyPr/>
                    <a:lstStyle/>
                    <a:p>
                      <a:pPr marL="0" marR="0" indent="0" algn="l" defTabSz="914400" rtl="0" eaLnBrk="1" latinLnBrk="0" hangingPunct="1">
                        <a:lnSpc>
                          <a:spcPct val="150000"/>
                        </a:lnSpc>
                        <a:spcBef>
                          <a:spcPts val="0"/>
                        </a:spcBef>
                        <a:spcAft>
                          <a:spcPts val="0"/>
                        </a:spcAft>
                      </a:pPr>
                      <a:r>
                        <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AES</a:t>
                      </a:r>
                      <a:endPar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latinLnBrk="0" hangingPunct="1">
                        <a:lnSpc>
                          <a:spcPct val="150000"/>
                        </a:lnSpc>
                        <a:spcBef>
                          <a:spcPts val="0"/>
                        </a:spcBef>
                        <a:spcAft>
                          <a:spcPts val="0"/>
                        </a:spcAft>
                      </a:pPr>
                      <a:r>
                        <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128-bit block cipher </a:t>
                      </a:r>
                      <a:endPar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latinLnBrk="0" hangingPunct="1">
                        <a:lnSpc>
                          <a:spcPct val="150000"/>
                        </a:lnSpc>
                        <a:spcBef>
                          <a:spcPts val="0"/>
                        </a:spcBef>
                        <a:spcAft>
                          <a:spcPts val="0"/>
                        </a:spcAft>
                      </a:pPr>
                      <a:r>
                        <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128-, 192-, or 256-bit</a:t>
                      </a:r>
                      <a:r>
                        <a:rPr lang="en-US" sz="1400" b="0" kern="1200"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key</a:t>
                      </a:r>
                      <a:r>
                        <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276701">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Twofish</a:t>
                      </a:r>
                      <a:endPar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128-bit block cipher </a:t>
                      </a:r>
                      <a:endPar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128-, 192-, or 256-bit key</a:t>
                      </a:r>
                      <a:endPar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35217570"/>
                  </a:ext>
                </a:extLst>
              </a:tr>
              <a:tr h="276701">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Blowfish</a:t>
                      </a:r>
                      <a:endPar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64-bit block cipher </a:t>
                      </a:r>
                      <a:endPar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32- to 448-bit key</a:t>
                      </a:r>
                      <a:endPar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26129370"/>
                  </a:ext>
                </a:extLst>
              </a:tr>
              <a:tr h="276701">
                <a:tc>
                  <a:txBody>
                    <a:bodyPr/>
                    <a:lstStyle/>
                    <a:p>
                      <a:pPr marL="0" marR="0" indent="0" algn="l" defTabSz="914400" rtl="0" eaLnBrk="1" latinLnBrk="0" hangingPunct="1">
                        <a:lnSpc>
                          <a:spcPct val="150000"/>
                        </a:lnSpc>
                        <a:spcBef>
                          <a:spcPts val="0"/>
                        </a:spcBef>
                        <a:spcAft>
                          <a:spcPts val="0"/>
                        </a:spcAft>
                      </a:pPr>
                      <a:r>
                        <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3DES</a:t>
                      </a:r>
                      <a:endPar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64-bit block cipher </a:t>
                      </a:r>
                      <a:endPar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56-, 112-, or 168-bit</a:t>
                      </a:r>
                      <a:r>
                        <a:rPr lang="en-US" sz="1400" b="0" kern="1200"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key</a:t>
                      </a:r>
                      <a:r>
                        <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276701">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RC4</a:t>
                      </a:r>
                      <a:endPar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Stream cipher </a:t>
                      </a:r>
                      <a:endPar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40- to 2,048-bit key</a:t>
                      </a:r>
                      <a:endPar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6"/>
                  </a:ext>
                </a:extLst>
              </a:tr>
              <a:tr h="276701">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DES</a:t>
                      </a:r>
                      <a:endPar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64-bit block cipher </a:t>
                      </a:r>
                      <a:endPar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56-bit key</a:t>
                      </a:r>
                      <a:endParaRPr lang="en-US" sz="14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42564852"/>
                  </a:ext>
                </a:extLst>
              </a:tr>
            </a:tbl>
          </a:graphicData>
        </a:graphic>
      </p:graphicFrame>
      <p:sp>
        <p:nvSpPr>
          <p:cNvPr id="7" name="Slide Number Placeholder 3"/>
          <p:cNvSpPr>
            <a:spLocks noGrp="1"/>
          </p:cNvSpPr>
          <p:nvPr>
            <p:ph type="sldNum" sz="quarter" idx="4"/>
          </p:nvPr>
        </p:nvSpPr>
        <p:spPr>
          <a:xfrm>
            <a:off x="8286750" y="4857750"/>
            <a:ext cx="857250" cy="228600"/>
          </a:xfrm>
        </p:spPr>
        <p:txBody>
          <a:bodyPr/>
          <a:lstStyle/>
          <a:p>
            <a:pPr defTabSz="685800">
              <a:defRPr/>
            </a:pPr>
            <a:fld id="{CF8BF5C1-0C31-4117-9346-26B34DEE768C}" type="slidenum">
              <a:rPr lang="en-US" altLang="en-US">
                <a:solidFill>
                  <a:prstClr val="white"/>
                </a:solidFill>
              </a:rPr>
              <a:pPr defTabSz="685800">
                <a:defRPr/>
              </a:pPr>
              <a:t>10</a:t>
            </a:fld>
            <a:endParaRPr lang="en-US" altLang="en-US" dirty="0">
              <a:solidFill>
                <a:prstClr val="white"/>
              </a:solidFill>
            </a:endParaRPr>
          </a:p>
        </p:txBody>
      </p:sp>
    </p:spTree>
    <p:extLst>
      <p:ext uri="{BB962C8B-B14F-4D97-AF65-F5344CB8AC3E}">
        <p14:creationId xmlns:p14="http://schemas.microsoft.com/office/powerpoint/2010/main" val="149529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Two types of ciphers: </a:t>
            </a:r>
            <a:r>
              <a:rPr lang="en-US" b="0" i="0" dirty="0">
                <a:solidFill>
                  <a:schemeClr val="bg1"/>
                </a:solidFill>
              </a:rPr>
              <a:t>Block ciphers and stream ciphers</a:t>
            </a:r>
          </a:p>
          <a:p>
            <a:r>
              <a:rPr lang="en-US" dirty="0"/>
              <a:t>Modes of Operation</a:t>
            </a:r>
          </a:p>
          <a:p>
            <a:pPr lvl="1"/>
            <a:r>
              <a:rPr lang="en-US" sz="1200" dirty="0"/>
              <a:t>ECB (Electronic Codebook)</a:t>
            </a:r>
          </a:p>
          <a:p>
            <a:pPr lvl="2"/>
            <a:r>
              <a:rPr lang="en-US" sz="1200" b="0" dirty="0"/>
              <a:t>Simplest (deprecated- Never Use).  Encrypts each block with same key  </a:t>
            </a:r>
          </a:p>
          <a:p>
            <a:pPr lvl="1"/>
            <a:r>
              <a:rPr lang="en-US" sz="1200" dirty="0"/>
              <a:t>CBC (Cipher Block Chaining )</a:t>
            </a:r>
          </a:p>
          <a:p>
            <a:pPr lvl="2"/>
            <a:r>
              <a:rPr lang="en-US" sz="1200" b="0" dirty="0"/>
              <a:t>Block cipher that uses initialization vector for randomization</a:t>
            </a:r>
          </a:p>
          <a:p>
            <a:pPr lvl="2"/>
            <a:r>
              <a:rPr lang="en-US" sz="1200" dirty="0">
                <a:solidFill>
                  <a:srgbClr val="FF9900"/>
                </a:solidFill>
              </a:rPr>
              <a:t>Non-authenticated mode of operation</a:t>
            </a:r>
          </a:p>
          <a:p>
            <a:pPr lvl="2"/>
            <a:r>
              <a:rPr lang="en-US" sz="1200" b="0" dirty="0"/>
              <a:t>Block mode used with SSL 3.0 (or TLS 1.0) vulnerable to downgrade attacks (POODLE) that results in a MITM attack  </a:t>
            </a:r>
          </a:p>
          <a:p>
            <a:pPr marL="411480" lvl="3" indent="0">
              <a:buNone/>
            </a:pPr>
            <a:r>
              <a:rPr lang="en-US" sz="1200" b="0" dirty="0"/>
              <a:t> </a:t>
            </a:r>
            <a:r>
              <a:rPr lang="en-US" sz="1200" dirty="0">
                <a:solidFill>
                  <a:srgbClr val="FF9900"/>
                </a:solidFill>
              </a:rPr>
              <a:t>(SSL 3.0/TLSv1.0 + CBC = MITM)</a:t>
            </a:r>
          </a:p>
          <a:p>
            <a:pPr lvl="1"/>
            <a:r>
              <a:rPr lang="en-US" sz="1200" dirty="0"/>
              <a:t>CTM - CCM - CTR (Counter)</a:t>
            </a:r>
          </a:p>
          <a:p>
            <a:pPr lvl="2"/>
            <a:r>
              <a:rPr lang="en-US" sz="1200" b="0" dirty="0"/>
              <a:t>Converts a block cipher into a stream cipher and provides authentication</a:t>
            </a:r>
          </a:p>
          <a:p>
            <a:pPr lvl="1"/>
            <a:r>
              <a:rPr lang="en-US" sz="1200" dirty="0"/>
              <a:t>GCM (Galois/Counter Mode)</a:t>
            </a:r>
          </a:p>
          <a:p>
            <a:pPr lvl="2"/>
            <a:r>
              <a:rPr lang="en-US" sz="1200" b="0" dirty="0"/>
              <a:t>Block cipher mode combines CTM with hashing techniques for integrity and provides authentication</a:t>
            </a:r>
          </a:p>
          <a:p>
            <a:endParaRPr lang="en-US" dirty="0"/>
          </a:p>
        </p:txBody>
      </p:sp>
      <p:sp>
        <p:nvSpPr>
          <p:cNvPr id="2" name="Title 1"/>
          <p:cNvSpPr>
            <a:spLocks noGrp="1"/>
          </p:cNvSpPr>
          <p:nvPr>
            <p:ph type="title"/>
          </p:nvPr>
        </p:nvSpPr>
        <p:spPr/>
        <p:txBody>
          <a:bodyPr/>
          <a:lstStyle/>
          <a:p>
            <a:r>
              <a:rPr lang="en-US" dirty="0">
                <a:solidFill>
                  <a:srgbClr val="17406D">
                    <a:lumMod val="40000"/>
                    <a:lumOff val="60000"/>
                  </a:srgbClr>
                </a:solidFill>
              </a:rPr>
              <a:t>2.8 Summarize the basics of cryptographic concepts</a:t>
            </a:r>
            <a:endParaRPr lang="en-US" dirty="0"/>
          </a:p>
        </p:txBody>
      </p:sp>
      <p:sp>
        <p:nvSpPr>
          <p:cNvPr id="6" name="Slide Number Placeholder 3"/>
          <p:cNvSpPr>
            <a:spLocks noGrp="1"/>
          </p:cNvSpPr>
          <p:nvPr>
            <p:ph type="sldNum" sz="quarter" idx="4"/>
          </p:nvPr>
        </p:nvSpPr>
        <p:spPr>
          <a:xfrm>
            <a:off x="8286750" y="4857750"/>
            <a:ext cx="857250" cy="228600"/>
          </a:xfrm>
        </p:spPr>
        <p:txBody>
          <a:bodyPr/>
          <a:lstStyle/>
          <a:p>
            <a:pPr defTabSz="685800">
              <a:defRPr/>
            </a:pPr>
            <a:fld id="{CF8BF5C1-0C31-4117-9346-26B34DEE768C}" type="slidenum">
              <a:rPr lang="en-US" altLang="en-US">
                <a:solidFill>
                  <a:prstClr val="white"/>
                </a:solidFill>
              </a:rPr>
              <a:pPr defTabSz="685800">
                <a:defRPr/>
              </a:pPr>
              <a:t>11</a:t>
            </a:fld>
            <a:endParaRPr lang="en-US" altLang="en-US" dirty="0">
              <a:solidFill>
                <a:prstClr val="white"/>
              </a:solidFill>
            </a:endParaRPr>
          </a:p>
        </p:txBody>
      </p:sp>
    </p:spTree>
    <p:extLst>
      <p:ext uri="{BB962C8B-B14F-4D97-AF65-F5344CB8AC3E}">
        <p14:creationId xmlns:p14="http://schemas.microsoft.com/office/powerpoint/2010/main" val="3944000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7"/>
          <p:cNvSpPr>
            <a:spLocks noGrp="1"/>
          </p:cNvSpPr>
          <p:nvPr>
            <p:ph sz="half" idx="1"/>
          </p:nvPr>
        </p:nvSpPr>
        <p:spPr/>
        <p:txBody>
          <a:bodyPr/>
          <a:lstStyle/>
          <a:p>
            <a:pPr lvl="0"/>
            <a:r>
              <a:rPr lang="en-US" dirty="0"/>
              <a:t>Asymmetric Encryption</a:t>
            </a:r>
          </a:p>
          <a:p>
            <a:pPr lvl="1"/>
            <a:r>
              <a:rPr lang="en-US" dirty="0"/>
              <a:t>Encryption is accomplished with a pair of keys</a:t>
            </a:r>
          </a:p>
          <a:p>
            <a:pPr lvl="1"/>
            <a:r>
              <a:rPr lang="en-US" dirty="0"/>
              <a:t>A public key encrypts, the corresponding private key decrypts</a:t>
            </a:r>
          </a:p>
          <a:p>
            <a:pPr lvl="1"/>
            <a:r>
              <a:rPr lang="en-US" dirty="0"/>
              <a:t>Used in PKI and PGP</a:t>
            </a:r>
          </a:p>
          <a:p>
            <a:endParaRPr lang="en-US" dirty="0"/>
          </a:p>
        </p:txBody>
      </p:sp>
      <p:sp>
        <p:nvSpPr>
          <p:cNvPr id="42" name="Title 41"/>
          <p:cNvSpPr>
            <a:spLocks noGrp="1"/>
          </p:cNvSpPr>
          <p:nvPr>
            <p:ph type="title"/>
          </p:nvPr>
        </p:nvSpPr>
        <p:spPr/>
        <p:txBody>
          <a:bodyPr/>
          <a:lstStyle/>
          <a:p>
            <a:r>
              <a:rPr lang="en-US" dirty="0">
                <a:solidFill>
                  <a:srgbClr val="17406D">
                    <a:lumMod val="40000"/>
                    <a:lumOff val="60000"/>
                  </a:srgbClr>
                </a:solidFill>
              </a:rPr>
              <a:t>2.8 Summarize the basics of cryptographic concepts</a:t>
            </a:r>
            <a:endParaRPr lang="en-US" dirty="0"/>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12</a:t>
            </a:fld>
            <a:endParaRPr lang="en-US" altLang="en-US" dirty="0"/>
          </a:p>
        </p:txBody>
      </p:sp>
      <p:pic>
        <p:nvPicPr>
          <p:cNvPr id="9" name="Picture 8"/>
          <p:cNvPicPr>
            <a:picLocks noChangeAspect="1"/>
          </p:cNvPicPr>
          <p:nvPr/>
        </p:nvPicPr>
        <p:blipFill>
          <a:blip r:embed="rId2">
            <a:duotone>
              <a:prstClr val="black"/>
              <a:schemeClr val="tx2">
                <a:lumMod val="40000"/>
                <a:lumOff val="60000"/>
                <a:tint val="45000"/>
                <a:satMod val="400000"/>
              </a:schemeClr>
            </a:duotone>
          </a:blip>
          <a:stretch>
            <a:fillRect/>
          </a:stretch>
        </p:blipFill>
        <p:spPr>
          <a:xfrm rot="16200000">
            <a:off x="3247892" y="3161142"/>
            <a:ext cx="524486" cy="1234440"/>
          </a:xfrm>
          <a:prstGeom prst="rect">
            <a:avLst/>
          </a:prstGeom>
          <a:noFill/>
        </p:spPr>
      </p:pic>
      <p:pic>
        <p:nvPicPr>
          <p:cNvPr id="10" name="Picture 9"/>
          <p:cNvPicPr>
            <a:picLocks noChangeAspect="1"/>
          </p:cNvPicPr>
          <p:nvPr/>
        </p:nvPicPr>
        <p:blipFill>
          <a:blip r:embed="rId2">
            <a:duotone>
              <a:prstClr val="black"/>
              <a:srgbClr val="FF0000">
                <a:tint val="45000"/>
                <a:satMod val="400000"/>
              </a:srgbClr>
            </a:duotone>
          </a:blip>
          <a:stretch>
            <a:fillRect/>
          </a:stretch>
        </p:blipFill>
        <p:spPr>
          <a:xfrm rot="16200000">
            <a:off x="5368315" y="3161142"/>
            <a:ext cx="524486" cy="1234440"/>
          </a:xfrm>
          <a:prstGeom prst="rect">
            <a:avLst/>
          </a:prstGeom>
          <a:noFill/>
        </p:spPr>
      </p:pic>
      <p:pic>
        <p:nvPicPr>
          <p:cNvPr id="1026" name="Picture 2" descr="Links Icons - Download Free Vector Icons | Other Collection | Noun Project"/>
          <p:cNvPicPr preferRelativeResize="0">
            <a:picLocks noChangeArrowheads="1"/>
          </p:cNvPicPr>
          <p:nvPr/>
        </p:nvPicPr>
        <p:blipFill rotWithShape="1">
          <a:blip r:embed="rId3">
            <a:extLst>
              <a:ext uri="{BEBA8EAE-BF5A-486C-A8C5-ECC9F3942E4B}">
                <a14:imgProps xmlns:a14="http://schemas.microsoft.com/office/drawing/2010/main">
                  <a14:imgLayer r:embed="rId4">
                    <a14:imgEffect>
                      <a14:backgroundRemoval t="8000" b="91500" l="500" r="95500">
                        <a14:foregroundMark x1="34500" y1="26500" x2="45000" y2="30500"/>
                        <a14:foregroundMark x1="45500" y1="37000" x2="49000" y2="76000"/>
                        <a14:foregroundMark x1="36000" y1="41000" x2="59500" y2="41500"/>
                        <a14:foregroundMark x1="38500" y1="52000" x2="62500" y2="53000"/>
                        <a14:foregroundMark x1="34000" y1="63000" x2="64500" y2="64500"/>
                        <a14:foregroundMark x1="36500" y1="30500" x2="49000" y2="75500"/>
                        <a14:foregroundMark x1="50000" y1="21000" x2="50000" y2="60500"/>
                        <a14:foregroundMark x1="40500" y1="25000" x2="52500" y2="60000"/>
                        <a14:foregroundMark x1="66000" y1="26500" x2="66000" y2="26500"/>
                      </a14:backgroundRemoval>
                    </a14:imgEffect>
                  </a14:imgLayer>
                </a14:imgProps>
              </a:ext>
              <a:ext uri="{28A0092B-C50C-407E-A947-70E740481C1C}">
                <a14:useLocalDpi xmlns:a14="http://schemas.microsoft.com/office/drawing/2010/main" val="0"/>
              </a:ext>
            </a:extLst>
          </a:blip>
          <a:srcRect l="23115" t="14682" r="23184" b="14800"/>
          <a:stretch/>
        </p:blipFill>
        <p:spPr bwMode="auto">
          <a:xfrm>
            <a:off x="2108677" y="3215640"/>
            <a:ext cx="685800" cy="891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referRelativeResize="0">
            <a:picLocks/>
          </p:cNvPicPr>
          <p:nvPr/>
        </p:nvPicPr>
        <p:blipFill rotWithShape="1">
          <a:blip r:embed="rId5"/>
          <a:srcRect b="5418"/>
          <a:stretch/>
        </p:blipFill>
        <p:spPr>
          <a:xfrm>
            <a:off x="4229100" y="3194050"/>
            <a:ext cx="685800" cy="891540"/>
          </a:xfrm>
          <a:prstGeom prst="rect">
            <a:avLst/>
          </a:prstGeom>
        </p:spPr>
      </p:pic>
      <p:pic>
        <p:nvPicPr>
          <p:cNvPr id="17" name="Picture 2" descr="Links Icons - Download Free Vector Icons | Other Collection | Noun Project"/>
          <p:cNvPicPr preferRelativeResize="0">
            <a:picLocks noChangeArrowheads="1"/>
          </p:cNvPicPr>
          <p:nvPr/>
        </p:nvPicPr>
        <p:blipFill rotWithShape="1">
          <a:blip r:embed="rId3">
            <a:extLst>
              <a:ext uri="{BEBA8EAE-BF5A-486C-A8C5-ECC9F3942E4B}">
                <a14:imgProps xmlns:a14="http://schemas.microsoft.com/office/drawing/2010/main">
                  <a14:imgLayer r:embed="rId4">
                    <a14:imgEffect>
                      <a14:backgroundRemoval t="8000" b="91500" l="500" r="95500">
                        <a14:foregroundMark x1="34500" y1="26500" x2="45000" y2="30500"/>
                        <a14:foregroundMark x1="45500" y1="37000" x2="49000" y2="76000"/>
                        <a14:foregroundMark x1="36000" y1="41000" x2="59500" y2="41500"/>
                        <a14:foregroundMark x1="38500" y1="52000" x2="62500" y2="53000"/>
                        <a14:foregroundMark x1="34000" y1="63000" x2="64500" y2="64500"/>
                        <a14:foregroundMark x1="36500" y1="30500" x2="49000" y2="75500"/>
                        <a14:foregroundMark x1="50000" y1="21000" x2="50000" y2="60500"/>
                        <a14:foregroundMark x1="40500" y1="25000" x2="52500" y2="60000"/>
                        <a14:foregroundMark x1="66000" y1="26500" x2="66000" y2="26500"/>
                      </a14:backgroundRemoval>
                    </a14:imgEffect>
                  </a14:imgLayer>
                </a14:imgProps>
              </a:ext>
              <a:ext uri="{28A0092B-C50C-407E-A947-70E740481C1C}">
                <a14:useLocalDpi xmlns:a14="http://schemas.microsoft.com/office/drawing/2010/main" val="0"/>
              </a:ext>
            </a:extLst>
          </a:blip>
          <a:srcRect l="23115" t="14682" r="23184" b="14800"/>
          <a:stretch/>
        </p:blipFill>
        <p:spPr bwMode="auto">
          <a:xfrm>
            <a:off x="6346217" y="3215640"/>
            <a:ext cx="685800" cy="8915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2">
            <a:duotone>
              <a:prstClr val="black"/>
              <a:schemeClr val="tx2">
                <a:lumMod val="40000"/>
                <a:lumOff val="60000"/>
                <a:tint val="45000"/>
                <a:satMod val="400000"/>
              </a:schemeClr>
            </a:duotone>
          </a:blip>
          <a:stretch>
            <a:fillRect/>
          </a:stretch>
        </p:blipFill>
        <p:spPr>
          <a:xfrm>
            <a:off x="4085717" y="2091690"/>
            <a:ext cx="320518" cy="754380"/>
          </a:xfrm>
          <a:prstGeom prst="rect">
            <a:avLst/>
          </a:prstGeom>
          <a:noFill/>
        </p:spPr>
      </p:pic>
      <p:pic>
        <p:nvPicPr>
          <p:cNvPr id="19" name="Picture 18"/>
          <p:cNvPicPr>
            <a:picLocks noChangeAspect="1"/>
          </p:cNvPicPr>
          <p:nvPr/>
        </p:nvPicPr>
        <p:blipFill>
          <a:blip r:embed="rId2">
            <a:duotone>
              <a:prstClr val="black"/>
              <a:srgbClr val="FF0000">
                <a:tint val="45000"/>
                <a:satMod val="400000"/>
              </a:srgbClr>
            </a:duotone>
          </a:blip>
          <a:stretch>
            <a:fillRect/>
          </a:stretch>
        </p:blipFill>
        <p:spPr>
          <a:xfrm>
            <a:off x="4712023" y="2091690"/>
            <a:ext cx="320518" cy="754380"/>
          </a:xfrm>
          <a:prstGeom prst="rect">
            <a:avLst/>
          </a:prstGeom>
          <a:noFill/>
        </p:spPr>
      </p:pic>
      <p:cxnSp>
        <p:nvCxnSpPr>
          <p:cNvPr id="23" name="Straight Arrow Connector 22"/>
          <p:cNvCxnSpPr>
            <a:stCxn id="9" idx="3"/>
            <a:endCxn id="18" idx="1"/>
          </p:cNvCxnSpPr>
          <p:nvPr/>
        </p:nvCxnSpPr>
        <p:spPr>
          <a:xfrm rot="5400000" flipH="1" flipV="1">
            <a:off x="3274307" y="2704709"/>
            <a:ext cx="1047239" cy="575582"/>
          </a:xfrm>
          <a:prstGeom prst="bentConnector2">
            <a:avLst/>
          </a:prstGeom>
          <a:ln w="28575">
            <a:solidFill>
              <a:schemeClr val="bg1"/>
            </a:solidFill>
            <a:prstDash val="solid"/>
            <a:headEnd type="triangle" w="med" len="med"/>
            <a:tailEnd type="non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duotone>
              <a:prstClr val="black"/>
              <a:schemeClr val="tx2">
                <a:lumMod val="40000"/>
                <a:lumOff val="60000"/>
                <a:tint val="45000"/>
                <a:satMod val="400000"/>
              </a:schemeClr>
            </a:duotone>
          </a:blip>
          <a:stretch>
            <a:fillRect/>
          </a:stretch>
        </p:blipFill>
        <p:spPr>
          <a:xfrm>
            <a:off x="3342660" y="2427732"/>
            <a:ext cx="320518" cy="754380"/>
          </a:xfrm>
          <a:prstGeom prst="rect">
            <a:avLst/>
          </a:prstGeom>
          <a:noFill/>
        </p:spPr>
      </p:pic>
      <p:cxnSp>
        <p:nvCxnSpPr>
          <p:cNvPr id="27" name="Straight Arrow Connector 22"/>
          <p:cNvCxnSpPr>
            <a:stCxn id="10" idx="3"/>
            <a:endCxn id="19" idx="3"/>
          </p:cNvCxnSpPr>
          <p:nvPr/>
        </p:nvCxnSpPr>
        <p:spPr>
          <a:xfrm rot="16200000" flipV="1">
            <a:off x="4807931" y="2693491"/>
            <a:ext cx="1047239" cy="598018"/>
          </a:xfrm>
          <a:prstGeom prst="bentConnector2">
            <a:avLst/>
          </a:prstGeom>
          <a:ln w="28575">
            <a:solidFill>
              <a:schemeClr val="bg1"/>
            </a:solidFill>
            <a:prstDash val="solid"/>
            <a:headEnd type="triangle" w="med" len="med"/>
            <a:tailEnd type="non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duotone>
              <a:prstClr val="black"/>
              <a:srgbClr val="FF0000">
                <a:tint val="45000"/>
                <a:satMod val="400000"/>
              </a:srgbClr>
            </a:duotone>
          </a:blip>
          <a:stretch>
            <a:fillRect/>
          </a:stretch>
        </p:blipFill>
        <p:spPr>
          <a:xfrm>
            <a:off x="5468672" y="2426546"/>
            <a:ext cx="320518" cy="754380"/>
          </a:xfrm>
          <a:prstGeom prst="rect">
            <a:avLst/>
          </a:prstGeom>
          <a:noFill/>
        </p:spPr>
      </p:pic>
      <p:sp>
        <p:nvSpPr>
          <p:cNvPr id="29" name="TextBox 28"/>
          <p:cNvSpPr txBox="1"/>
          <p:nvPr/>
        </p:nvSpPr>
        <p:spPr>
          <a:xfrm>
            <a:off x="3176080" y="3674486"/>
            <a:ext cx="704040" cy="230832"/>
          </a:xfrm>
          <a:prstGeom prst="rect">
            <a:avLst/>
          </a:prstGeom>
          <a:noFill/>
        </p:spPr>
        <p:txBody>
          <a:bodyPr wrap="none" rtlCol="0">
            <a:spAutoFit/>
          </a:bodyPr>
          <a:lstStyle/>
          <a:p>
            <a:pPr algn="ctr"/>
            <a:r>
              <a:rPr lang="en-US" sz="9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Encryption</a:t>
            </a:r>
          </a:p>
        </p:txBody>
      </p:sp>
      <p:sp>
        <p:nvSpPr>
          <p:cNvPr id="31" name="TextBox 30"/>
          <p:cNvSpPr txBox="1"/>
          <p:nvPr/>
        </p:nvSpPr>
        <p:spPr>
          <a:xfrm>
            <a:off x="5304428" y="3674486"/>
            <a:ext cx="715260" cy="230832"/>
          </a:xfrm>
          <a:prstGeom prst="rect">
            <a:avLst/>
          </a:prstGeom>
          <a:noFill/>
        </p:spPr>
        <p:txBody>
          <a:bodyPr wrap="none" rtlCol="0">
            <a:spAutoFit/>
          </a:bodyPr>
          <a:lstStyle/>
          <a:p>
            <a:pPr algn="ctr"/>
            <a:r>
              <a:rPr lang="en-US" sz="9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Decryption</a:t>
            </a:r>
          </a:p>
        </p:txBody>
      </p:sp>
      <p:sp>
        <p:nvSpPr>
          <p:cNvPr id="32" name="TextBox 31"/>
          <p:cNvSpPr txBox="1"/>
          <p:nvPr/>
        </p:nvSpPr>
        <p:spPr>
          <a:xfrm>
            <a:off x="4217136" y="4040605"/>
            <a:ext cx="732894" cy="230832"/>
          </a:xfrm>
          <a:prstGeom prst="rect">
            <a:avLst/>
          </a:prstGeom>
          <a:noFill/>
        </p:spPr>
        <p:txBody>
          <a:bodyPr wrap="none" rtlCol="0">
            <a:spAutoFit/>
          </a:bodyPr>
          <a:lstStyle/>
          <a:p>
            <a:pPr algn="ctr"/>
            <a:r>
              <a:rPr lang="en-US" sz="9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Cipher Text</a:t>
            </a:r>
          </a:p>
        </p:txBody>
      </p:sp>
      <p:sp>
        <p:nvSpPr>
          <p:cNvPr id="33" name="TextBox 32"/>
          <p:cNvSpPr txBox="1"/>
          <p:nvPr/>
        </p:nvSpPr>
        <p:spPr>
          <a:xfrm>
            <a:off x="2119628" y="4038383"/>
            <a:ext cx="657552" cy="230832"/>
          </a:xfrm>
          <a:prstGeom prst="rect">
            <a:avLst/>
          </a:prstGeom>
          <a:noFill/>
        </p:spPr>
        <p:txBody>
          <a:bodyPr wrap="none" rtlCol="0">
            <a:spAutoFit/>
          </a:bodyPr>
          <a:lstStyle/>
          <a:p>
            <a:pPr algn="ctr"/>
            <a:r>
              <a:rPr lang="en-US" sz="9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Plain Text</a:t>
            </a:r>
          </a:p>
        </p:txBody>
      </p:sp>
      <p:sp>
        <p:nvSpPr>
          <p:cNvPr id="34" name="TextBox 33"/>
          <p:cNvSpPr txBox="1"/>
          <p:nvPr/>
        </p:nvSpPr>
        <p:spPr>
          <a:xfrm>
            <a:off x="6360340" y="4038383"/>
            <a:ext cx="657552" cy="230832"/>
          </a:xfrm>
          <a:prstGeom prst="rect">
            <a:avLst/>
          </a:prstGeom>
          <a:noFill/>
        </p:spPr>
        <p:txBody>
          <a:bodyPr wrap="none" rtlCol="0">
            <a:spAutoFit/>
          </a:bodyPr>
          <a:lstStyle/>
          <a:p>
            <a:pPr algn="ctr"/>
            <a:r>
              <a:rPr lang="en-US" sz="9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Plain Text</a:t>
            </a:r>
          </a:p>
        </p:txBody>
      </p:sp>
      <p:sp>
        <p:nvSpPr>
          <p:cNvPr id="35" name="TextBox 34"/>
          <p:cNvSpPr txBox="1"/>
          <p:nvPr/>
        </p:nvSpPr>
        <p:spPr>
          <a:xfrm>
            <a:off x="4162765" y="2812310"/>
            <a:ext cx="819455" cy="230832"/>
          </a:xfrm>
          <a:prstGeom prst="rect">
            <a:avLst/>
          </a:prstGeom>
          <a:noFill/>
        </p:spPr>
        <p:txBody>
          <a:bodyPr wrap="none" rtlCol="0">
            <a:spAutoFit/>
          </a:bodyPr>
          <a:lstStyle/>
          <a:p>
            <a:pPr algn="ctr"/>
            <a:r>
              <a:rPr lang="en-US" sz="9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Different Key</a:t>
            </a:r>
          </a:p>
        </p:txBody>
      </p:sp>
    </p:spTree>
    <p:extLst>
      <p:ext uri="{BB962C8B-B14F-4D97-AF65-F5344CB8AC3E}">
        <p14:creationId xmlns:p14="http://schemas.microsoft.com/office/powerpoint/2010/main" val="1852341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pPr lvl="0"/>
            <a:r>
              <a:rPr lang="en-US" dirty="0">
                <a:solidFill>
                  <a:srgbClr val="17406D">
                    <a:lumMod val="40000"/>
                    <a:lumOff val="60000"/>
                  </a:srgbClr>
                </a:solidFill>
              </a:rPr>
              <a:t>Asymmetric Encryption</a:t>
            </a:r>
          </a:p>
          <a:p>
            <a:pPr lvl="1"/>
            <a:r>
              <a:rPr lang="en-US" dirty="0"/>
              <a:t>RSA (Rivest - Shamir - Adleman)</a:t>
            </a:r>
          </a:p>
          <a:p>
            <a:pPr lvl="2"/>
            <a:r>
              <a:rPr lang="en-US" b="0" dirty="0"/>
              <a:t>Widely used to protect Internet traffic and email</a:t>
            </a:r>
          </a:p>
          <a:p>
            <a:pPr lvl="2"/>
            <a:r>
              <a:rPr lang="en-US" b="0" dirty="0"/>
              <a:t>Start at 1,024, 2,046, 3,072, and 4,096 bits</a:t>
            </a:r>
          </a:p>
          <a:p>
            <a:pPr lvl="2"/>
            <a:r>
              <a:rPr lang="en-US" b="0" dirty="0"/>
              <a:t>Used for encryption and digital signatures</a:t>
            </a:r>
          </a:p>
          <a:p>
            <a:pPr lvl="2"/>
            <a:r>
              <a:rPr lang="en-US" b="0" dirty="0"/>
              <a:t>Commonly used with asymmetric encryption to privately share a symmetric key</a:t>
            </a:r>
          </a:p>
          <a:p>
            <a:pPr lvl="2"/>
            <a:endParaRPr lang="en-US" dirty="0"/>
          </a:p>
          <a:p>
            <a:pPr lvl="1"/>
            <a:r>
              <a:rPr lang="en-US" dirty="0"/>
              <a:t>Digital Signature Algorithm (DSA)</a:t>
            </a:r>
          </a:p>
          <a:p>
            <a:pPr lvl="2"/>
            <a:r>
              <a:rPr lang="en-US" b="0" dirty="0"/>
              <a:t>Used for digital signatures </a:t>
            </a:r>
          </a:p>
          <a:p>
            <a:pPr lvl="2"/>
            <a:r>
              <a:rPr lang="en-US" b="0" dirty="0"/>
              <a:t>Start at 512 bits</a:t>
            </a:r>
          </a:p>
          <a:p>
            <a:pPr lvl="2"/>
            <a:r>
              <a:rPr lang="en-US" b="0" dirty="0"/>
              <a:t>1,024-bit and 2,046-bit keys are faster than RSA for digital signatures</a:t>
            </a:r>
          </a:p>
        </p:txBody>
      </p:sp>
      <p:sp>
        <p:nvSpPr>
          <p:cNvPr id="2" name="Title 1"/>
          <p:cNvSpPr>
            <a:spLocks noGrp="1"/>
          </p:cNvSpPr>
          <p:nvPr>
            <p:ph type="title"/>
          </p:nvPr>
        </p:nvSpPr>
        <p:spPr/>
        <p:txBody>
          <a:bodyPr/>
          <a:lstStyle/>
          <a:p>
            <a:r>
              <a:rPr lang="en-US" dirty="0">
                <a:solidFill>
                  <a:srgbClr val="17406D">
                    <a:lumMod val="40000"/>
                    <a:lumOff val="60000"/>
                  </a:srgbClr>
                </a:solidFill>
              </a:rPr>
              <a:t>2.8 Summarize the basics of cryptographic concepts</a:t>
            </a:r>
            <a:endParaRPr lang="en-US" dirty="0"/>
          </a:p>
        </p:txBody>
      </p:sp>
      <p:sp>
        <p:nvSpPr>
          <p:cNvPr id="6" name="Slide Number Placeholder 3"/>
          <p:cNvSpPr>
            <a:spLocks noGrp="1"/>
          </p:cNvSpPr>
          <p:nvPr>
            <p:ph type="sldNum" sz="quarter" idx="4"/>
          </p:nvPr>
        </p:nvSpPr>
        <p:spPr>
          <a:xfrm>
            <a:off x="8286750" y="4857750"/>
            <a:ext cx="857250" cy="228600"/>
          </a:xfrm>
        </p:spPr>
        <p:txBody>
          <a:bodyPr/>
          <a:lstStyle/>
          <a:p>
            <a:pPr defTabSz="685800">
              <a:defRPr/>
            </a:pPr>
            <a:fld id="{CF8BF5C1-0C31-4117-9346-26B34DEE768C}" type="slidenum">
              <a:rPr lang="en-US" altLang="en-US">
                <a:solidFill>
                  <a:prstClr val="white"/>
                </a:solidFill>
              </a:rPr>
              <a:pPr defTabSz="685800">
                <a:defRPr/>
              </a:pPr>
              <a:t>13</a:t>
            </a:fld>
            <a:endParaRPr lang="en-US" altLang="en-US" dirty="0">
              <a:solidFill>
                <a:prstClr val="white"/>
              </a:solidFill>
            </a:endParaRPr>
          </a:p>
        </p:txBody>
      </p:sp>
    </p:spTree>
    <p:extLst>
      <p:ext uri="{BB962C8B-B14F-4D97-AF65-F5344CB8AC3E}">
        <p14:creationId xmlns:p14="http://schemas.microsoft.com/office/powerpoint/2010/main" val="116318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Digital Signatures – use public key cryptography </a:t>
            </a:r>
          </a:p>
          <a:p>
            <a:pPr lvl="1"/>
            <a:r>
              <a:rPr lang="en-US" sz="1350" b="0" dirty="0"/>
              <a:t>Provides Authentication – identifies the sender</a:t>
            </a:r>
          </a:p>
          <a:p>
            <a:pPr lvl="1"/>
            <a:r>
              <a:rPr lang="en-US" sz="1350" b="0" dirty="0"/>
              <a:t>Non-repudiation – prevents the sender from denying the action</a:t>
            </a:r>
          </a:p>
          <a:p>
            <a:pPr lvl="1"/>
            <a:r>
              <a:rPr lang="en-US" sz="1350" b="0" dirty="0"/>
              <a:t>Integrity – verifies the message has not been modified</a:t>
            </a:r>
          </a:p>
          <a:p>
            <a:pPr lvl="2"/>
            <a:r>
              <a:rPr lang="en-US" sz="1200" b="0" dirty="0"/>
              <a:t>Sender used private key (RSA) to encrypt </a:t>
            </a:r>
          </a:p>
          <a:p>
            <a:pPr lvl="2"/>
            <a:r>
              <a:rPr lang="en-US" sz="1200" b="0" dirty="0"/>
              <a:t>Recipient must use senders public key (RSA) to decrypt </a:t>
            </a:r>
          </a:p>
          <a:p>
            <a:endParaRPr lang="en-US" dirty="0"/>
          </a:p>
        </p:txBody>
      </p:sp>
      <p:sp>
        <p:nvSpPr>
          <p:cNvPr id="22" name="Title 21"/>
          <p:cNvSpPr>
            <a:spLocks noGrp="1"/>
          </p:cNvSpPr>
          <p:nvPr>
            <p:ph type="title"/>
          </p:nvPr>
        </p:nvSpPr>
        <p:spPr/>
        <p:txBody>
          <a:bodyPr/>
          <a:lstStyle/>
          <a:p>
            <a:r>
              <a:rPr lang="en-US" dirty="0">
                <a:solidFill>
                  <a:srgbClr val="17406D">
                    <a:lumMod val="40000"/>
                    <a:lumOff val="60000"/>
                  </a:srgbClr>
                </a:solidFill>
              </a:rPr>
              <a:t>2.8 Summarize the basics of cryptographic concepts</a:t>
            </a:r>
            <a:endParaRPr lang="en-US" dirty="0"/>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14</a:t>
            </a:fld>
            <a:endParaRPr lang="en-US" altLang="en-US" dirty="0"/>
          </a:p>
        </p:txBody>
      </p:sp>
      <p:pic>
        <p:nvPicPr>
          <p:cNvPr id="7" name="Picture 6"/>
          <p:cNvPicPr>
            <a:picLocks noChangeAspect="1"/>
          </p:cNvPicPr>
          <p:nvPr/>
        </p:nvPicPr>
        <p:blipFill>
          <a:blip r:embed="rId2">
            <a:duotone>
              <a:prstClr val="black"/>
              <a:srgbClr val="FF0000">
                <a:tint val="45000"/>
                <a:satMod val="400000"/>
              </a:srgbClr>
            </a:duotone>
          </a:blip>
          <a:stretch>
            <a:fillRect/>
          </a:stretch>
        </p:blipFill>
        <p:spPr>
          <a:xfrm rot="16200000">
            <a:off x="1736462" y="2895444"/>
            <a:ext cx="291380" cy="685800"/>
          </a:xfrm>
          <a:prstGeom prst="rect">
            <a:avLst/>
          </a:prstGeom>
          <a:noFill/>
        </p:spPr>
      </p:pic>
      <p:pic>
        <p:nvPicPr>
          <p:cNvPr id="8" name="Picture 7"/>
          <p:cNvPicPr>
            <a:picLocks noChangeAspect="1"/>
          </p:cNvPicPr>
          <p:nvPr/>
        </p:nvPicPr>
        <p:blipFill>
          <a:blip r:embed="rId2">
            <a:duotone>
              <a:prstClr val="black"/>
              <a:schemeClr val="tx2">
                <a:lumMod val="40000"/>
                <a:lumOff val="60000"/>
                <a:tint val="45000"/>
                <a:satMod val="400000"/>
              </a:schemeClr>
            </a:duotone>
          </a:blip>
          <a:stretch>
            <a:fillRect/>
          </a:stretch>
        </p:blipFill>
        <p:spPr>
          <a:xfrm rot="16200000">
            <a:off x="7030370" y="2897856"/>
            <a:ext cx="291380" cy="685800"/>
          </a:xfrm>
          <a:prstGeom prst="rect">
            <a:avLst/>
          </a:prstGeom>
          <a:noFill/>
        </p:spPr>
      </p:pic>
      <p:sp>
        <p:nvSpPr>
          <p:cNvPr id="9" name="TextBox 8"/>
          <p:cNvSpPr txBox="1"/>
          <p:nvPr/>
        </p:nvSpPr>
        <p:spPr>
          <a:xfrm>
            <a:off x="1573750" y="3995096"/>
            <a:ext cx="521297" cy="230832"/>
          </a:xfrm>
          <a:prstGeom prst="rect">
            <a:avLst/>
          </a:prstGeom>
          <a:noFill/>
        </p:spPr>
        <p:txBody>
          <a:bodyPr wrap="none" rtlCol="0">
            <a:spAutoFit/>
          </a:bodyPr>
          <a:lstStyle/>
          <a:p>
            <a:r>
              <a:rPr lang="en-US" sz="9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Sender</a:t>
            </a:r>
          </a:p>
        </p:txBody>
      </p:sp>
      <p:sp>
        <p:nvSpPr>
          <p:cNvPr id="10" name="TextBox 9"/>
          <p:cNvSpPr txBox="1"/>
          <p:nvPr/>
        </p:nvSpPr>
        <p:spPr>
          <a:xfrm>
            <a:off x="6882759" y="3995136"/>
            <a:ext cx="636713" cy="230832"/>
          </a:xfrm>
          <a:prstGeom prst="rect">
            <a:avLst/>
          </a:prstGeom>
          <a:noFill/>
        </p:spPr>
        <p:txBody>
          <a:bodyPr wrap="none" rtlCol="0">
            <a:spAutoFit/>
          </a:bodyPr>
          <a:lstStyle/>
          <a:p>
            <a:r>
              <a:rPr lang="en-US" sz="9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Recipient</a:t>
            </a:r>
          </a:p>
        </p:txBody>
      </p:sp>
      <p:sp>
        <p:nvSpPr>
          <p:cNvPr id="14" name="TextBox 13"/>
          <p:cNvSpPr txBox="1"/>
          <p:nvPr/>
        </p:nvSpPr>
        <p:spPr>
          <a:xfrm>
            <a:off x="1417321" y="2823200"/>
            <a:ext cx="2817631" cy="276999"/>
          </a:xfrm>
          <a:prstGeom prst="rect">
            <a:avLst/>
          </a:prstGeom>
          <a:noFill/>
        </p:spPr>
        <p:txBody>
          <a:bodyPr wrap="none" rtlCol="0">
            <a:spAutoFit/>
          </a:bodyPr>
          <a:lstStyle/>
          <a:p>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Sender's </a:t>
            </a:r>
            <a:r>
              <a:rPr lang="en-US" sz="12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private key (certificate) </a:t>
            </a: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encrypts</a:t>
            </a:r>
          </a:p>
        </p:txBody>
      </p:sp>
      <p:sp>
        <p:nvSpPr>
          <p:cNvPr id="15" name="TextBox 14"/>
          <p:cNvSpPr txBox="1"/>
          <p:nvPr/>
        </p:nvSpPr>
        <p:spPr>
          <a:xfrm>
            <a:off x="5193844" y="2823200"/>
            <a:ext cx="2721899" cy="276999"/>
          </a:xfrm>
          <a:prstGeom prst="rect">
            <a:avLst/>
          </a:prstGeom>
          <a:noFill/>
        </p:spPr>
        <p:txBody>
          <a:bodyPr wrap="none" rtlCol="0">
            <a:spAutoFit/>
          </a:bodyPr>
          <a:lstStyle/>
          <a:p>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Senders </a:t>
            </a:r>
            <a:r>
              <a:rPr lang="en-US" sz="1200" b="1" dirty="0">
                <a:solidFill>
                  <a:schemeClr val="tx2">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Public key (certificate) </a:t>
            </a: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decrypts</a:t>
            </a:r>
          </a:p>
        </p:txBody>
      </p:sp>
      <p:sp>
        <p:nvSpPr>
          <p:cNvPr id="24" name="Text Box 23"/>
          <p:cNvSpPr txBox="1">
            <a:spLocks noChangeArrowheads="1"/>
          </p:cNvSpPr>
          <p:nvPr/>
        </p:nvSpPr>
        <p:spPr bwMode="auto">
          <a:xfrm>
            <a:off x="4571999" y="4318270"/>
            <a:ext cx="3343743" cy="253916"/>
          </a:xfrm>
          <a:prstGeom prst="rect">
            <a:avLst/>
          </a:prstGeo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205740" indent="-205740" eaLnBrk="1" hangingPunct="1">
              <a:spcBef>
                <a:spcPct val="50000"/>
              </a:spcBef>
              <a:buClr>
                <a:schemeClr val="tx2">
                  <a:lumMod val="40000"/>
                  <a:lumOff val="60000"/>
                </a:schemeClr>
              </a:buClr>
              <a:buFont typeface="Arial" panose="020B0604020202020204" pitchFamily="34" charset="0"/>
              <a:buChar char="•"/>
            </a:pPr>
            <a:r>
              <a:rPr lang="en-US" sz="1050" b="1" dirty="0">
                <a:solidFill>
                  <a:schemeClr val="bg1"/>
                </a:solidFill>
                <a:latin typeface="Calibri" panose="020F0502020204030204" pitchFamily="34" charset="0"/>
                <a:cs typeface="Calibri" panose="020F0502020204030204" pitchFamily="34" charset="0"/>
              </a:rPr>
              <a:t>Encrypted hash decrypted with sender’s public key</a:t>
            </a:r>
          </a:p>
        </p:txBody>
      </p:sp>
      <p:pic>
        <p:nvPicPr>
          <p:cNvPr id="29" name="Picture 28"/>
          <p:cNvPicPr>
            <a:picLocks noChangeAspect="1"/>
          </p:cNvPicPr>
          <p:nvPr/>
        </p:nvPicPr>
        <p:blipFill>
          <a:blip r:embed="rId3"/>
          <a:stretch>
            <a:fillRect/>
          </a:stretch>
        </p:blipFill>
        <p:spPr>
          <a:xfrm>
            <a:off x="4850943" y="3559410"/>
            <a:ext cx="685800" cy="322729"/>
          </a:xfrm>
          <a:prstGeom prst="rect">
            <a:avLst/>
          </a:prstGeom>
        </p:spPr>
      </p:pic>
      <p:sp>
        <p:nvSpPr>
          <p:cNvPr id="31" name="Rounded Rectangle 30"/>
          <p:cNvSpPr/>
          <p:nvPr/>
        </p:nvSpPr>
        <p:spPr>
          <a:xfrm>
            <a:off x="6844953" y="3429000"/>
            <a:ext cx="685800" cy="548640"/>
          </a:xfrm>
          <a:prstGeom prst="roundRect">
            <a:avLst/>
          </a:prstGeom>
          <a:blipFill rotWithShape="1">
            <a:blip r:embed="rId4">
              <a:extLst>
                <a:ext uri="{BEBA8EAE-BF5A-486C-A8C5-ECC9F3942E4B}">
                  <a14:imgProps xmlns:a14="http://schemas.microsoft.com/office/drawing/2010/main">
                    <a14:imgLayer r:embed="rId5">
                      <a14:imgEffect>
                        <a14:backgroundRemoval t="5114" b="100000" l="0" r="100000"/>
                      </a14:imgEffect>
                    </a14:imgLayer>
                  </a14:imgProps>
                </a:ext>
              </a:extLst>
            </a:blip>
            <a:stretch>
              <a:fillRect/>
            </a:stretch>
          </a:blipFill>
          <a:ln w="3175"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25" name="Can 24"/>
          <p:cNvSpPr/>
          <p:nvPr/>
        </p:nvSpPr>
        <p:spPr bwMode="auto">
          <a:xfrm rot="5400000">
            <a:off x="4288091" y="1415409"/>
            <a:ext cx="438912" cy="4629739"/>
          </a:xfrm>
          <a:prstGeom prst="can">
            <a:avLst/>
          </a:prstGeom>
          <a:solidFill>
            <a:srgbClr val="FF9999">
              <a:alpha val="30000"/>
            </a:srgbClr>
          </a:solidFill>
          <a:ln w="28575">
            <a:solidFill>
              <a:srgbClr val="FF0000"/>
            </a:solidFill>
            <a:miter lim="800000"/>
            <a:headEnd/>
            <a:tailEnd/>
          </a:ln>
          <a:effectLst>
            <a:outerShdw blurRad="50800" dist="76200" dir="5400000" rotWithShape="0">
              <a:prstClr val="black">
                <a:alpha val="30000"/>
              </a:prstClr>
            </a:outerShdw>
          </a:effectLst>
          <a:scene3d>
            <a:camera prst="orthographicFront">
              <a:rot lat="0" lon="0" rev="0"/>
            </a:camera>
            <a:lightRig rig="contrasting" dir="t">
              <a:rot lat="0" lon="0" rev="1500000"/>
            </a:lightRig>
          </a:scene3d>
          <a:sp3d prstMaterial="metal">
            <a:bevelT w="88900" h="88900"/>
          </a:sp3d>
        </p:spPr>
        <p:txBody>
          <a:bodyPr vert="vert270" wrap="none" rtlCol="0" anchor="t"/>
          <a:lstStyle/>
          <a:p>
            <a:pPr lvl="0">
              <a:spcBef>
                <a:spcPct val="50000"/>
              </a:spcBef>
            </a:pPr>
            <a:r>
              <a:rPr lang="en-US" sz="9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Hash of message encrypted with sender’s private key</a:t>
            </a:r>
          </a:p>
        </p:txBody>
      </p:sp>
      <p:sp>
        <p:nvSpPr>
          <p:cNvPr id="20" name="Rounded Rectangle 19"/>
          <p:cNvSpPr/>
          <p:nvPr/>
        </p:nvSpPr>
        <p:spPr>
          <a:xfrm>
            <a:off x="1467814" y="3431103"/>
            <a:ext cx="685800" cy="548639"/>
          </a:xfrm>
          <a:prstGeom prst="roundRect">
            <a:avLst/>
          </a:prstGeom>
          <a:blipFill rotWithShape="1">
            <a:blip r:embed="rId6"/>
            <a:stretch>
              <a:fillRect/>
            </a:stretch>
          </a:blipFill>
          <a:ln w="76200"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pic>
        <p:nvPicPr>
          <p:cNvPr id="5" name="Picture 4" descr="Text, letter&#10;&#10;Description automatically generated">
            <a:extLst>
              <a:ext uri="{FF2B5EF4-FFF2-40B4-BE49-F238E27FC236}">
                <a16:creationId xmlns:a16="http://schemas.microsoft.com/office/drawing/2014/main" id="{DCA56DDC-6AEA-78AB-F60C-9A84FE29C632}"/>
              </a:ext>
            </a:extLst>
          </p:cNvPr>
          <p:cNvPicPr>
            <a:picLocks noChangeAspect="1"/>
          </p:cNvPicPr>
          <p:nvPr/>
        </p:nvPicPr>
        <p:blipFill>
          <a:blip r:embed="rId7"/>
          <a:stretch>
            <a:fillRect/>
          </a:stretch>
        </p:blipFill>
        <p:spPr>
          <a:xfrm>
            <a:off x="5292131" y="899540"/>
            <a:ext cx="3677638" cy="1443330"/>
          </a:xfrm>
          <a:prstGeom prst="rect">
            <a:avLst/>
          </a:prstGeom>
        </p:spPr>
      </p:pic>
      <p:sp>
        <p:nvSpPr>
          <p:cNvPr id="6" name="TextBox 5">
            <a:extLst>
              <a:ext uri="{FF2B5EF4-FFF2-40B4-BE49-F238E27FC236}">
                <a16:creationId xmlns:a16="http://schemas.microsoft.com/office/drawing/2014/main" id="{628450D6-BA05-E0B7-6B06-2F4E23565F4E}"/>
              </a:ext>
            </a:extLst>
          </p:cNvPr>
          <p:cNvSpPr txBox="1"/>
          <p:nvPr/>
        </p:nvSpPr>
        <p:spPr>
          <a:xfrm>
            <a:off x="5403273" y="2342870"/>
            <a:ext cx="3566496" cy="215444"/>
          </a:xfrm>
          <a:prstGeom prst="rect">
            <a:avLst/>
          </a:prstGeom>
          <a:noFill/>
        </p:spPr>
        <p:txBody>
          <a:bodyPr wrap="square" rtlCol="0">
            <a:spAutoFit/>
          </a:bodyPr>
          <a:lstStyle/>
          <a:p>
            <a:pPr algn="r"/>
            <a:r>
              <a:rPr lang="en-US" sz="800" i="1" dirty="0" err="1">
                <a:solidFill>
                  <a:schemeClr val="bg1"/>
                </a:solidFill>
              </a:rPr>
              <a:t>StackOverflow.com</a:t>
            </a:r>
            <a:endParaRPr lang="en-US" sz="800" i="1" dirty="0">
              <a:solidFill>
                <a:schemeClr val="bg1"/>
              </a:solidFill>
            </a:endParaRPr>
          </a:p>
        </p:txBody>
      </p:sp>
    </p:spTree>
    <p:extLst>
      <p:ext uri="{BB962C8B-B14F-4D97-AF65-F5344CB8AC3E}">
        <p14:creationId xmlns:p14="http://schemas.microsoft.com/office/powerpoint/2010/main" val="119784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solidFill>
                  <a:srgbClr val="17406D">
                    <a:lumMod val="40000"/>
                    <a:lumOff val="60000"/>
                  </a:srgbClr>
                </a:solidFill>
              </a:rPr>
              <a:t>Asymmetric Encryption</a:t>
            </a:r>
          </a:p>
          <a:p>
            <a:pPr lvl="1"/>
            <a:r>
              <a:rPr lang="en-US" dirty="0"/>
              <a:t>ECC (Elliptic Curve Cryptography)</a:t>
            </a:r>
          </a:p>
          <a:p>
            <a:pPr lvl="2"/>
            <a:r>
              <a:rPr lang="en-US" b="0" dirty="0"/>
              <a:t>Algorithm family that was developed for use cases in which power consumption and lower computing power are constraints </a:t>
            </a:r>
          </a:p>
          <a:p>
            <a:pPr lvl="3"/>
            <a:r>
              <a:rPr lang="en-US" b="0" dirty="0"/>
              <a:t>Commonly used with small wireless devices</a:t>
            </a:r>
          </a:p>
          <a:p>
            <a:pPr lvl="2"/>
            <a:r>
              <a:rPr lang="en-US" b="0" dirty="0"/>
              <a:t>Symmetric algorithm is normally DES/3DES except for military </a:t>
            </a:r>
            <a:r>
              <a:rPr lang="en-US" b="0"/>
              <a:t>devices whi</a:t>
            </a:r>
            <a:r>
              <a:rPr lang="en-US" b="0" dirty="0"/>
              <a:t>c</a:t>
            </a:r>
            <a:r>
              <a:rPr lang="en-US" b="0"/>
              <a:t>h </a:t>
            </a:r>
            <a:r>
              <a:rPr lang="en-US" b="0" dirty="0"/>
              <a:t>always use AES.</a:t>
            </a:r>
          </a:p>
          <a:p>
            <a:endParaRPr lang="en-US" dirty="0"/>
          </a:p>
        </p:txBody>
      </p:sp>
      <p:sp>
        <p:nvSpPr>
          <p:cNvPr id="3" name="Title 2"/>
          <p:cNvSpPr>
            <a:spLocks noGrp="1"/>
          </p:cNvSpPr>
          <p:nvPr>
            <p:ph type="title"/>
          </p:nvPr>
        </p:nvSpPr>
        <p:spPr/>
        <p:txBody>
          <a:bodyPr/>
          <a:lstStyle/>
          <a:p>
            <a:r>
              <a:rPr lang="en-US" dirty="0">
                <a:solidFill>
                  <a:srgbClr val="17406D">
                    <a:lumMod val="40000"/>
                    <a:lumOff val="60000"/>
                  </a:srgbClr>
                </a:solidFill>
              </a:rPr>
              <a:t>2.8 Summarize the basics of cryptographic concepts</a:t>
            </a:r>
            <a:endParaRPr lang="en-US" dirty="0"/>
          </a:p>
        </p:txBody>
      </p:sp>
      <p:sp>
        <p:nvSpPr>
          <p:cNvPr id="6" name="Slide Number Placeholder 3"/>
          <p:cNvSpPr>
            <a:spLocks noGrp="1"/>
          </p:cNvSpPr>
          <p:nvPr>
            <p:ph type="sldNum" sz="quarter" idx="4"/>
          </p:nvPr>
        </p:nvSpPr>
        <p:spPr>
          <a:xfrm>
            <a:off x="8286750" y="4857750"/>
            <a:ext cx="857250" cy="228600"/>
          </a:xfrm>
        </p:spPr>
        <p:txBody>
          <a:bodyPr/>
          <a:lstStyle/>
          <a:p>
            <a:pPr defTabSz="685800">
              <a:defRPr/>
            </a:pPr>
            <a:fld id="{CF8BF5C1-0C31-4117-9346-26B34DEE768C}" type="slidenum">
              <a:rPr lang="en-US" altLang="en-US">
                <a:solidFill>
                  <a:prstClr val="white"/>
                </a:solidFill>
              </a:rPr>
              <a:pPr defTabSz="685800">
                <a:defRPr/>
              </a:pPr>
              <a:t>15</a:t>
            </a:fld>
            <a:endParaRPr lang="en-US" altLang="en-US" dirty="0">
              <a:solidFill>
                <a:prstClr val="white"/>
              </a:solidFill>
            </a:endParaRPr>
          </a:p>
        </p:txBody>
      </p:sp>
    </p:spTree>
    <p:extLst>
      <p:ext uri="{BB962C8B-B14F-4D97-AF65-F5344CB8AC3E}">
        <p14:creationId xmlns:p14="http://schemas.microsoft.com/office/powerpoint/2010/main" val="943206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Content Placeholder 5" title="Web Video Player">
                <a:extLst>
                  <a:ext uri="{FF2B5EF4-FFF2-40B4-BE49-F238E27FC236}">
                    <a16:creationId xmlns:a16="http://schemas.microsoft.com/office/drawing/2014/main" id="{1F5EBB2D-2CAC-0A4F-B4B7-B3B87382DBC6}"/>
                  </a:ext>
                </a:extLst>
              </p:cNvPr>
              <p:cNvGraphicFramePr>
                <a:graphicFrameLocks noGrp="1"/>
              </p:cNvGraphicFramePr>
              <p:nvPr>
                <p:ph sz="half" idx="1"/>
                <p:extLst>
                  <p:ext uri="{D42A27DB-BD31-4B8C-83A1-F6EECF244321}">
                    <p14:modId xmlns:p14="http://schemas.microsoft.com/office/powerpoint/2010/main" val="1291072836"/>
                  </p:ext>
                </p:extLst>
              </p:nvPr>
            </p:nvGraphicFramePr>
            <p:xfrm>
              <a:off x="381000" y="800100"/>
              <a:ext cx="8382000" cy="40005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6" name="Content Placeholder 5" title="Web Video Player">
                <a:extLst>
                  <a:ext uri="{FF2B5EF4-FFF2-40B4-BE49-F238E27FC236}">
                    <a16:creationId xmlns:a16="http://schemas.microsoft.com/office/drawing/2014/main" id="{1F5EBB2D-2CAC-0A4F-B4B7-B3B87382DBC6}"/>
                  </a:ext>
                </a:extLst>
              </p:cNvPr>
              <p:cNvPicPr>
                <a:picLocks noGrp="1" noRot="1" noChangeAspect="1" noMove="1" noResize="1" noEditPoints="1" noAdjustHandles="1" noChangeArrowheads="1" noChangeShapeType="1"/>
              </p:cNvPicPr>
              <p:nvPr/>
            </p:nvPicPr>
            <p:blipFill>
              <a:blip r:embed="rId4"/>
              <a:stretch>
                <a:fillRect/>
              </a:stretch>
            </p:blipFill>
            <p:spPr>
              <a:xfrm>
                <a:off x="381000" y="800100"/>
                <a:ext cx="8382000" cy="4000500"/>
              </a:xfrm>
              <a:prstGeom prst="rect">
                <a:avLst/>
              </a:prstGeom>
            </p:spPr>
          </p:pic>
        </mc:Fallback>
      </mc:AlternateContent>
      <p:sp>
        <p:nvSpPr>
          <p:cNvPr id="5" name="Title 4">
            <a:extLst>
              <a:ext uri="{FF2B5EF4-FFF2-40B4-BE49-F238E27FC236}">
                <a16:creationId xmlns:a16="http://schemas.microsoft.com/office/drawing/2014/main" id="{809ACDA2-59C3-D842-80E6-466AB5F87803}"/>
              </a:ext>
            </a:extLst>
          </p:cNvPr>
          <p:cNvSpPr>
            <a:spLocks noGrp="1"/>
          </p:cNvSpPr>
          <p:nvPr>
            <p:ph type="title"/>
          </p:nvPr>
        </p:nvSpPr>
        <p:spPr/>
        <p:txBody>
          <a:bodyPr/>
          <a:lstStyle/>
          <a:p>
            <a:pPr algn="r"/>
            <a:r>
              <a:rPr lang="en-US" sz="2400" dirty="0"/>
              <a:t>Diffie Hellman</a:t>
            </a:r>
          </a:p>
        </p:txBody>
      </p:sp>
      <p:sp>
        <p:nvSpPr>
          <p:cNvPr id="4" name="Slide Number Placeholder 3">
            <a:extLst>
              <a:ext uri="{FF2B5EF4-FFF2-40B4-BE49-F238E27FC236}">
                <a16:creationId xmlns:a16="http://schemas.microsoft.com/office/drawing/2014/main" id="{5A562215-8E77-FC42-B7B3-1753DA72E3D3}"/>
              </a:ext>
            </a:extLst>
          </p:cNvPr>
          <p:cNvSpPr>
            <a:spLocks noGrp="1"/>
          </p:cNvSpPr>
          <p:nvPr>
            <p:ph type="sldNum" sz="quarter" idx="4"/>
          </p:nvPr>
        </p:nvSpPr>
        <p:spPr/>
        <p:txBody>
          <a:bodyPr/>
          <a:lstStyle/>
          <a:p>
            <a:fld id="{B7CF8A19-3A9E-4ABC-B336-2FDDE321C72D}" type="slidenum">
              <a:rPr lang="en-US" smtClean="0"/>
              <a:pPr/>
              <a:t>16</a:t>
            </a:fld>
            <a:endParaRPr lang="en-US"/>
          </a:p>
        </p:txBody>
      </p:sp>
    </p:spTree>
    <p:extLst>
      <p:ext uri="{BB962C8B-B14F-4D97-AF65-F5344CB8AC3E}">
        <p14:creationId xmlns:p14="http://schemas.microsoft.com/office/powerpoint/2010/main" val="874725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pPr lvl="0"/>
            <a:r>
              <a:rPr lang="en-US" dirty="0">
                <a:solidFill>
                  <a:srgbClr val="17406D">
                    <a:lumMod val="40000"/>
                    <a:lumOff val="60000"/>
                  </a:srgbClr>
                </a:solidFill>
              </a:rPr>
              <a:t>Asymmetric Encryption</a:t>
            </a:r>
          </a:p>
          <a:p>
            <a:pPr lvl="1"/>
            <a:r>
              <a:rPr lang="en-US" dirty="0"/>
              <a:t>Diffie-Hellman (DH)</a:t>
            </a:r>
          </a:p>
          <a:p>
            <a:pPr lvl="2"/>
            <a:r>
              <a:rPr lang="en-US" b="0" dirty="0"/>
              <a:t>Asymmetric technique that protects symmetric keys by setting up a secure channel </a:t>
            </a:r>
          </a:p>
          <a:p>
            <a:pPr lvl="3"/>
            <a:r>
              <a:rPr lang="en-US" b="0" dirty="0"/>
              <a:t>Secure method of sharing symmetric keys over a public network</a:t>
            </a:r>
          </a:p>
          <a:p>
            <a:pPr lvl="3"/>
            <a:r>
              <a:rPr lang="en-US" b="0" dirty="0"/>
              <a:t>Creates the keys used in the Internet Key Exchange (IKE)</a:t>
            </a:r>
          </a:p>
          <a:p>
            <a:pPr lvl="3"/>
            <a:r>
              <a:rPr lang="en-US" b="0" dirty="0"/>
              <a:t>IKE Uses UDP port 500 to set up the secure session</a:t>
            </a:r>
          </a:p>
          <a:p>
            <a:pPr lvl="4"/>
            <a:r>
              <a:rPr lang="en-US" b="0" dirty="0"/>
              <a:t>Diffie-Hellman Ephemeral (DHE)</a:t>
            </a:r>
          </a:p>
          <a:p>
            <a:pPr lvl="4"/>
            <a:r>
              <a:rPr lang="en-US" b="0" dirty="0"/>
              <a:t>Elliptic Curve Diffie-Hellman Ephemeral (ECDHE) </a:t>
            </a:r>
          </a:p>
          <a:p>
            <a:endParaRPr lang="en-US" dirty="0"/>
          </a:p>
        </p:txBody>
      </p:sp>
      <p:sp>
        <p:nvSpPr>
          <p:cNvPr id="2" name="Title 1"/>
          <p:cNvSpPr>
            <a:spLocks noGrp="1"/>
          </p:cNvSpPr>
          <p:nvPr>
            <p:ph type="title"/>
          </p:nvPr>
        </p:nvSpPr>
        <p:spPr/>
        <p:txBody>
          <a:bodyPr/>
          <a:lstStyle/>
          <a:p>
            <a:r>
              <a:rPr lang="en-US" dirty="0">
                <a:solidFill>
                  <a:srgbClr val="17406D">
                    <a:lumMod val="40000"/>
                    <a:lumOff val="60000"/>
                  </a:srgbClr>
                </a:solidFill>
              </a:rPr>
              <a:t>2.8 Summarize the basics of cryptographic concepts</a:t>
            </a:r>
            <a:endParaRPr lang="en-US" dirty="0"/>
          </a:p>
        </p:txBody>
      </p:sp>
      <p:sp>
        <p:nvSpPr>
          <p:cNvPr id="7" name="Rectangle 6"/>
          <p:cNvSpPr/>
          <p:nvPr/>
        </p:nvSpPr>
        <p:spPr>
          <a:xfrm>
            <a:off x="2425201" y="3660271"/>
            <a:ext cx="4482226" cy="284501"/>
          </a:xfrm>
          <a:prstGeom prst="rect">
            <a:avLst/>
          </a:prstGeom>
          <a:ln w="12700">
            <a:solidFill>
              <a:schemeClr val="bg1"/>
            </a:solidFill>
          </a:ln>
        </p:spPr>
        <p:txBody>
          <a:bodyPr wrap="square">
            <a:spAutoFit/>
          </a:bodyPr>
          <a:lstStyle/>
          <a:p>
            <a:pPr algn="ctr" defTabSz="685800">
              <a:lnSpc>
                <a:spcPct val="90000"/>
              </a:lnSpc>
              <a:spcBef>
                <a:spcPts val="750"/>
              </a:spcBef>
              <a:defRPr/>
            </a:pPr>
            <a:r>
              <a:rPr lang="en-US" sz="1350" b="1" spc="75" dirty="0">
                <a:solidFill>
                  <a:prstClr val="white"/>
                </a:solidFill>
                <a:latin typeface="Courier New" panose="02070309020205020404" pitchFamily="49" charset="0"/>
                <a:cs typeface="Courier New" panose="02070309020205020404" pitchFamily="49" charset="0"/>
              </a:rPr>
              <a:t>TLS_</a:t>
            </a:r>
            <a:r>
              <a:rPr lang="en-US" sz="1350" b="1" spc="75" dirty="0">
                <a:solidFill>
                  <a:srgbClr val="FF9900"/>
                </a:solidFill>
                <a:latin typeface="Courier New" panose="02070309020205020404" pitchFamily="49" charset="0"/>
                <a:cs typeface="Courier New" panose="02070309020205020404" pitchFamily="49" charset="0"/>
              </a:rPr>
              <a:t>ECDHE</a:t>
            </a:r>
            <a:r>
              <a:rPr lang="en-US" sz="1350" b="1" spc="75" dirty="0">
                <a:solidFill>
                  <a:prstClr val="white"/>
                </a:solidFill>
                <a:latin typeface="Courier New" panose="02070309020205020404" pitchFamily="49" charset="0"/>
                <a:cs typeface="Courier New" panose="02070309020205020404" pitchFamily="49" charset="0"/>
              </a:rPr>
              <a:t>_RSA_WITH_</a:t>
            </a:r>
            <a:r>
              <a:rPr lang="en-US" sz="1350" b="1" spc="75" dirty="0">
                <a:solidFill>
                  <a:schemeClr val="bg1"/>
                </a:solidFill>
                <a:latin typeface="Courier New" panose="02070309020205020404" pitchFamily="49" charset="0"/>
                <a:cs typeface="Courier New" panose="02070309020205020404" pitchFamily="49" charset="0"/>
              </a:rPr>
              <a:t>AES_256_GCM</a:t>
            </a:r>
            <a:r>
              <a:rPr lang="en-US" sz="1350" b="1" spc="75" dirty="0">
                <a:solidFill>
                  <a:prstClr val="white"/>
                </a:solidFill>
                <a:latin typeface="Courier New" panose="02070309020205020404" pitchFamily="49" charset="0"/>
                <a:cs typeface="Courier New" panose="02070309020205020404" pitchFamily="49" charset="0"/>
              </a:rPr>
              <a:t>_SHA384</a:t>
            </a:r>
          </a:p>
        </p:txBody>
      </p:sp>
      <p:sp>
        <p:nvSpPr>
          <p:cNvPr id="9" name="Rectangle 8"/>
          <p:cNvSpPr/>
          <p:nvPr/>
        </p:nvSpPr>
        <p:spPr>
          <a:xfrm>
            <a:off x="2427977" y="4097130"/>
            <a:ext cx="4479450" cy="284501"/>
          </a:xfrm>
          <a:prstGeom prst="rect">
            <a:avLst/>
          </a:prstGeom>
          <a:ln w="12700">
            <a:solidFill>
              <a:schemeClr val="bg1"/>
            </a:solidFill>
          </a:ln>
        </p:spPr>
        <p:txBody>
          <a:bodyPr wrap="square">
            <a:spAutoFit/>
          </a:bodyPr>
          <a:lstStyle/>
          <a:p>
            <a:pPr algn="ctr" defTabSz="685800">
              <a:lnSpc>
                <a:spcPct val="90000"/>
              </a:lnSpc>
              <a:spcBef>
                <a:spcPts val="750"/>
              </a:spcBef>
              <a:defRPr/>
            </a:pPr>
            <a:r>
              <a:rPr lang="en-US" sz="1350" b="1" spc="75" dirty="0">
                <a:solidFill>
                  <a:prstClr val="white"/>
                </a:solidFill>
                <a:latin typeface="Courier New" panose="02070309020205020404" pitchFamily="49" charset="0"/>
                <a:cs typeface="Courier New" panose="02070309020205020404" pitchFamily="49" charset="0"/>
              </a:rPr>
              <a:t>TLS_</a:t>
            </a:r>
            <a:r>
              <a:rPr lang="en-US" sz="1350" b="1" spc="75" dirty="0">
                <a:solidFill>
                  <a:srgbClr val="FF9900"/>
                </a:solidFill>
                <a:latin typeface="Courier New" panose="02070309020205020404" pitchFamily="49" charset="0"/>
                <a:cs typeface="Courier New" panose="02070309020205020404" pitchFamily="49" charset="0"/>
              </a:rPr>
              <a:t>DHE</a:t>
            </a:r>
            <a:r>
              <a:rPr lang="en-US" sz="1350" b="1" spc="75" dirty="0">
                <a:solidFill>
                  <a:prstClr val="white"/>
                </a:solidFill>
                <a:latin typeface="Courier New" panose="02070309020205020404" pitchFamily="49" charset="0"/>
                <a:cs typeface="Courier New" panose="02070309020205020404" pitchFamily="49" charset="0"/>
              </a:rPr>
              <a:t>_RSA_WITH_</a:t>
            </a:r>
            <a:r>
              <a:rPr lang="en-US" sz="1350" b="1" spc="75" dirty="0">
                <a:solidFill>
                  <a:schemeClr val="bg1"/>
                </a:solidFill>
                <a:latin typeface="Courier New" panose="02070309020205020404" pitchFamily="49" charset="0"/>
                <a:cs typeface="Courier New" panose="02070309020205020404" pitchFamily="49" charset="0"/>
              </a:rPr>
              <a:t>AES_256_GCM</a:t>
            </a:r>
            <a:r>
              <a:rPr lang="en-US" sz="1350" b="1" spc="75" dirty="0">
                <a:solidFill>
                  <a:prstClr val="white"/>
                </a:solidFill>
                <a:latin typeface="Courier New" panose="02070309020205020404" pitchFamily="49" charset="0"/>
                <a:cs typeface="Courier New" panose="02070309020205020404" pitchFamily="49" charset="0"/>
              </a:rPr>
              <a:t>_SHA384</a:t>
            </a:r>
          </a:p>
        </p:txBody>
      </p:sp>
      <p:sp>
        <p:nvSpPr>
          <p:cNvPr id="8" name="Slide Number Placeholder 3"/>
          <p:cNvSpPr>
            <a:spLocks noGrp="1"/>
          </p:cNvSpPr>
          <p:nvPr>
            <p:ph type="sldNum" sz="quarter" idx="4"/>
          </p:nvPr>
        </p:nvSpPr>
        <p:spPr>
          <a:xfrm>
            <a:off x="8286750" y="4857750"/>
            <a:ext cx="857250" cy="228600"/>
          </a:xfrm>
        </p:spPr>
        <p:txBody>
          <a:bodyPr/>
          <a:lstStyle/>
          <a:p>
            <a:pPr defTabSz="685800">
              <a:defRPr/>
            </a:pPr>
            <a:fld id="{CF8BF5C1-0C31-4117-9346-26B34DEE768C}" type="slidenum">
              <a:rPr lang="en-US" altLang="en-US">
                <a:solidFill>
                  <a:prstClr val="white"/>
                </a:solidFill>
              </a:rPr>
              <a:pPr defTabSz="685800">
                <a:defRPr/>
              </a:pPr>
              <a:t>17</a:t>
            </a:fld>
            <a:endParaRPr lang="en-US" altLang="en-US" dirty="0">
              <a:solidFill>
                <a:prstClr val="white"/>
              </a:solidFill>
            </a:endParaRPr>
          </a:p>
        </p:txBody>
      </p:sp>
    </p:spTree>
    <p:extLst>
      <p:ext uri="{BB962C8B-B14F-4D97-AF65-F5344CB8AC3E}">
        <p14:creationId xmlns:p14="http://schemas.microsoft.com/office/powerpoint/2010/main" val="3966243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solidFill>
                  <a:srgbClr val="17406D">
                    <a:lumMod val="40000"/>
                    <a:lumOff val="60000"/>
                  </a:srgbClr>
                </a:solidFill>
              </a:rPr>
              <a:t>Asymmetric Encryption</a:t>
            </a:r>
          </a:p>
          <a:p>
            <a:pPr lvl="1"/>
            <a:r>
              <a:rPr lang="en-US" dirty="0"/>
              <a:t>Ephemeral Keys</a:t>
            </a:r>
          </a:p>
          <a:p>
            <a:pPr lvl="2"/>
            <a:r>
              <a:rPr lang="en-US" b="0" dirty="0"/>
              <a:t>Asymmetric function that generates a new and separate key every time it runs</a:t>
            </a:r>
          </a:p>
          <a:p>
            <a:pPr lvl="3"/>
            <a:r>
              <a:rPr lang="en-US" b="0" dirty="0"/>
              <a:t>Short-lived keys</a:t>
            </a:r>
          </a:p>
          <a:p>
            <a:pPr lvl="3"/>
            <a:r>
              <a:rPr lang="en-US" b="0" dirty="0"/>
              <a:t>Used for a single session</a:t>
            </a:r>
          </a:p>
          <a:p>
            <a:pPr lvl="3"/>
            <a:r>
              <a:rPr lang="en-US" b="0" dirty="0"/>
              <a:t>Used to support Perfect Forward Secrecy (PFS)</a:t>
            </a:r>
          </a:p>
          <a:p>
            <a:pPr lvl="3"/>
            <a:endParaRPr lang="en-US" dirty="0"/>
          </a:p>
          <a:p>
            <a:pPr lvl="3"/>
            <a:endParaRPr lang="en-US" dirty="0"/>
          </a:p>
          <a:p>
            <a:pPr lvl="3"/>
            <a:endParaRPr lang="en-US" dirty="0"/>
          </a:p>
          <a:p>
            <a:pPr lvl="1"/>
            <a:r>
              <a:rPr lang="en-US" dirty="0"/>
              <a:t>Perfect Forward Secrecy</a:t>
            </a:r>
          </a:p>
          <a:p>
            <a:pPr lvl="2"/>
            <a:r>
              <a:rPr lang="en-US" b="0" dirty="0"/>
              <a:t>Preventing cryptographic reuse so a compromise of one operation does not affect other operations</a:t>
            </a:r>
          </a:p>
          <a:p>
            <a:pPr lvl="2"/>
            <a:endParaRPr lang="en-US" dirty="0"/>
          </a:p>
          <a:p>
            <a:pPr lvl="2"/>
            <a:endParaRPr lang="en-US" dirty="0"/>
          </a:p>
          <a:p>
            <a:endParaRPr lang="en-US" dirty="0"/>
          </a:p>
        </p:txBody>
      </p:sp>
      <p:sp>
        <p:nvSpPr>
          <p:cNvPr id="3" name="Title 2"/>
          <p:cNvSpPr>
            <a:spLocks noGrp="1"/>
          </p:cNvSpPr>
          <p:nvPr>
            <p:ph type="title"/>
          </p:nvPr>
        </p:nvSpPr>
        <p:spPr/>
        <p:txBody>
          <a:bodyPr/>
          <a:lstStyle/>
          <a:p>
            <a:r>
              <a:rPr lang="en-US" dirty="0">
                <a:solidFill>
                  <a:srgbClr val="17406D">
                    <a:lumMod val="40000"/>
                    <a:lumOff val="60000"/>
                  </a:srgbClr>
                </a:solidFill>
              </a:rPr>
              <a:t>2.8 Summarize the basics of cryptographic concepts</a:t>
            </a:r>
            <a:endParaRPr lang="en-US" dirty="0"/>
          </a:p>
        </p:txBody>
      </p:sp>
      <p:sp>
        <p:nvSpPr>
          <p:cNvPr id="4" name="Rectangle 3"/>
          <p:cNvSpPr/>
          <p:nvPr/>
        </p:nvSpPr>
        <p:spPr>
          <a:xfrm>
            <a:off x="2098649" y="2867398"/>
            <a:ext cx="5003852" cy="871392"/>
          </a:xfrm>
          <a:prstGeom prst="rect">
            <a:avLst/>
          </a:prstGeom>
          <a:ln w="12700">
            <a:solidFill>
              <a:schemeClr val="bg1"/>
            </a:solidFill>
          </a:ln>
        </p:spPr>
        <p:txBody>
          <a:bodyPr wrap="square">
            <a:spAutoFit/>
          </a:bodyPr>
          <a:lstStyle/>
          <a:p>
            <a:pPr>
              <a:lnSpc>
                <a:spcPct val="125000"/>
              </a:lnSpc>
              <a:buClr>
                <a:prstClr val="white"/>
              </a:buClr>
              <a:defRPr/>
            </a:pPr>
            <a:r>
              <a:rPr lang="en-US" sz="1350" b="1" dirty="0">
                <a:solidFill>
                  <a:prstClr val="white"/>
                </a:solidFill>
                <a:latin typeface="Courier New" panose="02070309020205020404" pitchFamily="49" charset="0"/>
                <a:cs typeface="Courier New" panose="02070309020205020404" pitchFamily="49" charset="0"/>
              </a:rPr>
              <a:t>DH</a:t>
            </a:r>
            <a:r>
              <a:rPr lang="en-US" sz="1350" b="1" dirty="0">
                <a:solidFill>
                  <a:srgbClr val="FF9900"/>
                </a:solidFill>
                <a:latin typeface="Courier New" panose="02070309020205020404" pitchFamily="49" charset="0"/>
                <a:cs typeface="Courier New" panose="02070309020205020404" pitchFamily="49" charset="0"/>
              </a:rPr>
              <a:t>E</a:t>
            </a:r>
            <a:r>
              <a:rPr lang="en-US" sz="1350" b="1" dirty="0">
                <a:solidFill>
                  <a:prstClr val="white"/>
                </a:solidFill>
                <a:latin typeface="Courier New" panose="02070309020205020404" pitchFamily="49" charset="0"/>
                <a:cs typeface="Courier New" panose="02070309020205020404" pitchFamily="49" charset="0"/>
              </a:rPr>
              <a:t> (Diffie-Hellman </a:t>
            </a:r>
            <a:r>
              <a:rPr lang="en-US" sz="1350" b="1" dirty="0">
                <a:solidFill>
                  <a:srgbClr val="FF9900"/>
                </a:solidFill>
                <a:latin typeface="Courier New" panose="02070309020205020404" pitchFamily="49" charset="0"/>
                <a:cs typeface="Courier New" panose="02070309020205020404" pitchFamily="49" charset="0"/>
              </a:rPr>
              <a:t>Ephemeral</a:t>
            </a:r>
            <a:r>
              <a:rPr lang="en-US" sz="1350" b="1" dirty="0">
                <a:solidFill>
                  <a:prstClr val="white"/>
                </a:solidFill>
                <a:latin typeface="Courier New" panose="02070309020205020404" pitchFamily="49" charset="0"/>
                <a:cs typeface="Courier New" panose="02070309020205020404" pitchFamily="49" charset="0"/>
              </a:rPr>
              <a:t>)</a:t>
            </a:r>
          </a:p>
          <a:p>
            <a:pPr>
              <a:lnSpc>
                <a:spcPct val="125000"/>
              </a:lnSpc>
              <a:buClr>
                <a:prstClr val="white"/>
              </a:buClr>
              <a:defRPr/>
            </a:pPr>
            <a:r>
              <a:rPr lang="en-US" sz="1350" b="1" dirty="0">
                <a:solidFill>
                  <a:prstClr val="white"/>
                </a:solidFill>
                <a:latin typeface="Courier New" panose="02070309020205020404" pitchFamily="49" charset="0"/>
                <a:cs typeface="Courier New" panose="02070309020205020404" pitchFamily="49" charset="0"/>
              </a:rPr>
              <a:t>ECDH</a:t>
            </a:r>
            <a:r>
              <a:rPr lang="en-US" sz="1350" b="1" dirty="0">
                <a:solidFill>
                  <a:srgbClr val="FF9900"/>
                </a:solidFill>
                <a:latin typeface="Courier New" panose="02070309020205020404" pitchFamily="49" charset="0"/>
                <a:cs typeface="Courier New" panose="02070309020205020404" pitchFamily="49" charset="0"/>
              </a:rPr>
              <a:t>E</a:t>
            </a:r>
            <a:r>
              <a:rPr lang="en-US" sz="1350" b="1" dirty="0">
                <a:solidFill>
                  <a:prstClr val="white"/>
                </a:solidFill>
                <a:latin typeface="Courier New" panose="02070309020205020404" pitchFamily="49" charset="0"/>
                <a:cs typeface="Courier New" panose="02070309020205020404" pitchFamily="49" charset="0"/>
              </a:rPr>
              <a:t> (Elliptic Curve Diffie-Hellman </a:t>
            </a:r>
            <a:r>
              <a:rPr lang="en-US" sz="1350" b="1" dirty="0">
                <a:solidFill>
                  <a:srgbClr val="FF9900"/>
                </a:solidFill>
                <a:latin typeface="Courier New" panose="02070309020205020404" pitchFamily="49" charset="0"/>
                <a:cs typeface="Courier New" panose="02070309020205020404" pitchFamily="49" charset="0"/>
              </a:rPr>
              <a:t>Ephemeral</a:t>
            </a:r>
            <a:r>
              <a:rPr lang="en-US" sz="1350" b="1" dirty="0">
                <a:solidFill>
                  <a:prstClr val="white"/>
                </a:solidFill>
                <a:latin typeface="Courier New" panose="02070309020205020404" pitchFamily="49" charset="0"/>
                <a:cs typeface="Courier New" panose="02070309020205020404" pitchFamily="49" charset="0"/>
              </a:rPr>
              <a:t>)</a:t>
            </a:r>
          </a:p>
        </p:txBody>
      </p:sp>
      <p:sp>
        <p:nvSpPr>
          <p:cNvPr id="7" name="Slide Number Placeholder 3"/>
          <p:cNvSpPr>
            <a:spLocks noGrp="1"/>
          </p:cNvSpPr>
          <p:nvPr>
            <p:ph type="sldNum" sz="quarter" idx="4"/>
          </p:nvPr>
        </p:nvSpPr>
        <p:spPr>
          <a:xfrm>
            <a:off x="8286750" y="4914900"/>
            <a:ext cx="857250" cy="228600"/>
          </a:xfrm>
        </p:spPr>
        <p:txBody>
          <a:bodyPr/>
          <a:lstStyle/>
          <a:p>
            <a:pPr defTabSz="685800">
              <a:defRPr/>
            </a:pPr>
            <a:fld id="{CF8BF5C1-0C31-4117-9346-26B34DEE768C}" type="slidenum">
              <a:rPr lang="en-US" altLang="en-US">
                <a:solidFill>
                  <a:prstClr val="white"/>
                </a:solidFill>
              </a:rPr>
              <a:pPr defTabSz="685800">
                <a:defRPr/>
              </a:pPr>
              <a:t>18</a:t>
            </a:fld>
            <a:endParaRPr lang="en-US" altLang="en-US" dirty="0">
              <a:solidFill>
                <a:prstClr val="white"/>
              </a:solidFill>
            </a:endParaRPr>
          </a:p>
        </p:txBody>
      </p:sp>
    </p:spTree>
    <p:extLst>
      <p:ext uri="{BB962C8B-B14F-4D97-AF65-F5344CB8AC3E}">
        <p14:creationId xmlns:p14="http://schemas.microsoft.com/office/powerpoint/2010/main" val="2693345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Asymmetric Encryption</a:t>
            </a:r>
          </a:p>
          <a:p>
            <a:pPr lvl="1"/>
            <a:r>
              <a:rPr lang="en-US" sz="1350" dirty="0"/>
              <a:t>Secure/Multipurpose Internet Mail Extensions (S/MIME)</a:t>
            </a:r>
          </a:p>
          <a:p>
            <a:pPr lvl="2"/>
            <a:r>
              <a:rPr lang="en-US" b="0" dirty="0"/>
              <a:t>Used for digital signature between two people</a:t>
            </a:r>
          </a:p>
          <a:p>
            <a:pPr lvl="2"/>
            <a:r>
              <a:rPr lang="en-US" b="0" dirty="0">
                <a:solidFill>
                  <a:srgbClr val="FF9900"/>
                </a:solidFill>
              </a:rPr>
              <a:t>Encrypt </a:t>
            </a:r>
            <a:r>
              <a:rPr lang="en-US" b="0" dirty="0"/>
              <a:t>and sign email using S/MIME</a:t>
            </a:r>
          </a:p>
          <a:p>
            <a:pPr lvl="2"/>
            <a:r>
              <a:rPr lang="en-US" b="0" dirty="0">
                <a:solidFill>
                  <a:srgbClr val="FF9900"/>
                </a:solidFill>
              </a:rPr>
              <a:t>Supports</a:t>
            </a:r>
            <a:r>
              <a:rPr lang="en-US" b="0" dirty="0"/>
              <a:t> the strategy and employs certificates generated by the PKI</a:t>
            </a:r>
          </a:p>
          <a:p>
            <a:pPr lvl="2"/>
            <a:r>
              <a:rPr lang="en-US" b="0" dirty="0">
                <a:solidFill>
                  <a:srgbClr val="FF9900"/>
                </a:solidFill>
              </a:rPr>
              <a:t>Implements </a:t>
            </a:r>
            <a:r>
              <a:rPr lang="en-US" b="0" dirty="0"/>
              <a:t>a stream cipher</a:t>
            </a:r>
          </a:p>
          <a:p>
            <a:pPr lvl="2"/>
            <a:endParaRPr lang="en-US" b="0" dirty="0"/>
          </a:p>
          <a:p>
            <a:pPr lvl="1">
              <a:buClr>
                <a:srgbClr val="17406D">
                  <a:lumMod val="40000"/>
                  <a:lumOff val="60000"/>
                </a:srgbClr>
              </a:buClr>
            </a:pPr>
            <a:r>
              <a:rPr lang="en-US" sz="1350" dirty="0">
                <a:solidFill>
                  <a:prstClr val="white"/>
                </a:solidFill>
              </a:rPr>
              <a:t>Pretty Good Privacy (PGP)</a:t>
            </a:r>
          </a:p>
          <a:p>
            <a:pPr lvl="2">
              <a:buClr>
                <a:srgbClr val="17406D">
                  <a:lumMod val="40000"/>
                  <a:lumOff val="60000"/>
                </a:srgbClr>
              </a:buClr>
            </a:pPr>
            <a:r>
              <a:rPr lang="en-US" b="0" dirty="0">
                <a:solidFill>
                  <a:prstClr val="white"/>
                </a:solidFill>
              </a:rPr>
              <a:t>Used between two users to set up an asymmetric encryption and digital signatures</a:t>
            </a:r>
          </a:p>
          <a:p>
            <a:pPr lvl="3">
              <a:buClr>
                <a:srgbClr val="17406D">
                  <a:lumMod val="40000"/>
                  <a:lumOff val="60000"/>
                </a:srgbClr>
              </a:buClr>
            </a:pPr>
            <a:r>
              <a:rPr lang="en-US" b="0" dirty="0">
                <a:solidFill>
                  <a:prstClr val="white"/>
                </a:solidFill>
              </a:rPr>
              <a:t>First stage in using PGP is to exchange the keys</a:t>
            </a:r>
          </a:p>
          <a:p>
            <a:pPr lvl="3">
              <a:buClr>
                <a:srgbClr val="17406D">
                  <a:lumMod val="40000"/>
                  <a:lumOff val="60000"/>
                </a:srgbClr>
              </a:buClr>
            </a:pPr>
            <a:r>
              <a:rPr lang="en-US" b="0" dirty="0">
                <a:solidFill>
                  <a:prstClr val="white"/>
                </a:solidFill>
              </a:rPr>
              <a:t>Uses RSA keys</a:t>
            </a:r>
          </a:p>
          <a:p>
            <a:pPr lvl="2"/>
            <a:endParaRPr lang="en-US" b="0" dirty="0"/>
          </a:p>
          <a:p>
            <a:pPr lvl="2">
              <a:spcBef>
                <a:spcPts val="450"/>
              </a:spcBef>
            </a:pPr>
            <a:endParaRPr lang="en-US" dirty="0">
              <a:solidFill>
                <a:srgbClr val="FFC000"/>
              </a:solidFill>
            </a:endParaRPr>
          </a:p>
        </p:txBody>
      </p:sp>
      <p:sp>
        <p:nvSpPr>
          <p:cNvPr id="8" name="Title 7"/>
          <p:cNvSpPr>
            <a:spLocks noGrp="1"/>
          </p:cNvSpPr>
          <p:nvPr>
            <p:ph type="title"/>
          </p:nvPr>
        </p:nvSpPr>
        <p:spPr/>
        <p:txBody>
          <a:bodyPr/>
          <a:lstStyle/>
          <a:p>
            <a:r>
              <a:rPr lang="en-US" dirty="0"/>
              <a:t>2.8 Summarize the basics of cryptographic concepts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19</a:t>
            </a:fld>
            <a:endParaRPr lang="en-US" altLang="en-US" noProof="0" dirty="0"/>
          </a:p>
        </p:txBody>
      </p:sp>
    </p:spTree>
    <p:extLst>
      <p:ext uri="{BB962C8B-B14F-4D97-AF65-F5344CB8AC3E}">
        <p14:creationId xmlns:p14="http://schemas.microsoft.com/office/powerpoint/2010/main" val="3436600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sz="2100" dirty="0"/>
              <a:t>Cryptography &amp; Public Key Infrastructure (PKI)</a:t>
            </a:r>
          </a:p>
        </p:txBody>
      </p:sp>
      <p:sp>
        <p:nvSpPr>
          <p:cNvPr id="4" name="Slide Number Placeholder 3"/>
          <p:cNvSpPr>
            <a:spLocks noGrp="1"/>
          </p:cNvSpPr>
          <p:nvPr>
            <p:ph type="sldNum" sz="quarter" idx="10"/>
          </p:nvPr>
        </p:nvSpPr>
        <p:spPr/>
        <p:txBody>
          <a:bodyPr/>
          <a:lstStyle/>
          <a:p>
            <a:pPr lvl="0"/>
            <a:fld id="{CF8BF5C1-0C31-4117-9346-26B34DEE768C}" type="slidenum">
              <a:rPr lang="en-US" altLang="en-US" noProof="0" smtClean="0"/>
              <a:pPr lvl="0"/>
              <a:t>2</a:t>
            </a:fld>
            <a:endParaRPr lang="en-US" altLang="en-US" noProof="0" dirty="0"/>
          </a:p>
        </p:txBody>
      </p:sp>
    </p:spTree>
    <p:extLst>
      <p:ext uri="{BB962C8B-B14F-4D97-AF65-F5344CB8AC3E}">
        <p14:creationId xmlns:p14="http://schemas.microsoft.com/office/powerpoint/2010/main" val="3389176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buClr>
                <a:srgbClr val="17406D">
                  <a:lumMod val="40000"/>
                  <a:lumOff val="60000"/>
                </a:srgbClr>
              </a:buClr>
            </a:pPr>
            <a:r>
              <a:rPr lang="en-US" dirty="0"/>
              <a:t>Email Encryption</a:t>
            </a:r>
          </a:p>
          <a:p>
            <a:pPr marL="205740" indent="-205740">
              <a:buClr>
                <a:srgbClr val="17406D">
                  <a:lumMod val="40000"/>
                  <a:lumOff val="60000"/>
                </a:srgbClr>
              </a:buClr>
              <a:buSzPct val="100000"/>
              <a:buFont typeface="+mj-lt"/>
              <a:buAutoNum type="arabicPeriod"/>
            </a:pPr>
            <a:r>
              <a:rPr lang="en-US" sz="1200" b="0" i="0" dirty="0">
                <a:solidFill>
                  <a:prstClr val="white"/>
                </a:solidFill>
              </a:rPr>
              <a:t>Encrypting email provides confidentiality </a:t>
            </a:r>
          </a:p>
          <a:p>
            <a:pPr lvl="1">
              <a:buClr>
                <a:srgbClr val="17406D">
                  <a:lumMod val="40000"/>
                  <a:lumOff val="60000"/>
                </a:srgbClr>
              </a:buClr>
              <a:buFont typeface="+mj-lt"/>
              <a:buAutoNum type="arabicPeriod" startAt="3"/>
            </a:pPr>
            <a:r>
              <a:rPr lang="en-US" sz="1200" b="0" dirty="0">
                <a:solidFill>
                  <a:srgbClr val="FFC000"/>
                </a:solidFill>
              </a:rPr>
              <a:t>Email encrypted with symmetric key</a:t>
            </a:r>
          </a:p>
          <a:p>
            <a:pPr lvl="1">
              <a:buClr>
                <a:srgbClr val="17406D">
                  <a:lumMod val="40000"/>
                  <a:lumOff val="60000"/>
                </a:srgbClr>
              </a:buClr>
              <a:buFont typeface="+mj-lt"/>
              <a:buAutoNum type="arabicPeriod" startAt="3"/>
            </a:pPr>
            <a:r>
              <a:rPr lang="en-US" sz="1200" b="0" dirty="0">
                <a:solidFill>
                  <a:schemeClr val="tx2">
                    <a:lumMod val="40000"/>
                    <a:lumOff val="60000"/>
                  </a:schemeClr>
                </a:solidFill>
              </a:rPr>
              <a:t>Symmetric Key encrypted with recipient’s public key</a:t>
            </a:r>
          </a:p>
          <a:p>
            <a:pPr marL="205740" indent="-205740">
              <a:buClr>
                <a:srgbClr val="17406D">
                  <a:lumMod val="40000"/>
                  <a:lumOff val="60000"/>
                </a:srgbClr>
              </a:buClr>
              <a:buSzPct val="100000"/>
              <a:buFont typeface="+mj-lt"/>
              <a:buAutoNum type="arabicPeriod" startAt="5"/>
            </a:pPr>
            <a:r>
              <a:rPr lang="en-US" sz="1200" b="0" i="0" dirty="0">
                <a:solidFill>
                  <a:prstClr val="white"/>
                </a:solidFill>
              </a:rPr>
              <a:t>Recipient used private key to decrypt</a:t>
            </a:r>
          </a:p>
          <a:p>
            <a:endParaRPr lang="en-US" dirty="0"/>
          </a:p>
        </p:txBody>
      </p:sp>
      <p:sp>
        <p:nvSpPr>
          <p:cNvPr id="3" name="Title 2"/>
          <p:cNvSpPr>
            <a:spLocks noGrp="1"/>
          </p:cNvSpPr>
          <p:nvPr>
            <p:ph type="title"/>
          </p:nvPr>
        </p:nvSpPr>
        <p:spPr/>
        <p:txBody>
          <a:bodyPr/>
          <a:lstStyle/>
          <a:p>
            <a:r>
              <a:rPr lang="en-US" dirty="0">
                <a:solidFill>
                  <a:srgbClr val="17406D">
                    <a:lumMod val="40000"/>
                    <a:lumOff val="60000"/>
                  </a:srgbClr>
                </a:solidFill>
              </a:rPr>
              <a:t>2.8 Summarize the basics of cryptographic concepts</a:t>
            </a:r>
            <a:endParaRPr lang="en-US" dirty="0"/>
          </a:p>
        </p:txBody>
      </p:sp>
      <p:sp>
        <p:nvSpPr>
          <p:cNvPr id="4" name="Slide Number Placeholder 3"/>
          <p:cNvSpPr>
            <a:spLocks noGrp="1"/>
          </p:cNvSpPr>
          <p:nvPr>
            <p:ph type="sldNum" sz="quarter" idx="4"/>
          </p:nvPr>
        </p:nvSpPr>
        <p:spPr/>
        <p:txBody>
          <a:bodyPr/>
          <a:lstStyle/>
          <a:p>
            <a:pPr defTabSz="342900">
              <a:defRPr/>
            </a:pPr>
            <a:fld id="{CF8BF5C1-0C31-4117-9346-26B34DEE768C}" type="slidenum">
              <a:rPr lang="en-US" altLang="en-US" smtClean="0"/>
              <a:pPr defTabSz="342900">
                <a:defRPr/>
              </a:pPr>
              <a:t>20</a:t>
            </a:fld>
            <a:endParaRPr lang="en-US" altLang="en-US" dirty="0"/>
          </a:p>
        </p:txBody>
      </p:sp>
      <p:pic>
        <p:nvPicPr>
          <p:cNvPr id="7" name="Picture 6"/>
          <p:cNvPicPr>
            <a:picLocks noChangeAspect="1"/>
          </p:cNvPicPr>
          <p:nvPr/>
        </p:nvPicPr>
        <p:blipFill>
          <a:blip r:embed="rId2">
            <a:duotone>
              <a:prstClr val="black"/>
              <a:schemeClr val="tx2">
                <a:lumMod val="40000"/>
                <a:lumOff val="60000"/>
                <a:tint val="45000"/>
                <a:satMod val="400000"/>
              </a:schemeClr>
            </a:duotone>
          </a:blip>
          <a:stretch>
            <a:fillRect/>
          </a:stretch>
        </p:blipFill>
        <p:spPr>
          <a:xfrm rot="16200000">
            <a:off x="1785650" y="3355694"/>
            <a:ext cx="291380" cy="685800"/>
          </a:xfrm>
          <a:prstGeom prst="rect">
            <a:avLst/>
          </a:prstGeom>
          <a:noFill/>
        </p:spPr>
      </p:pic>
      <p:pic>
        <p:nvPicPr>
          <p:cNvPr id="8" name="Picture 7"/>
          <p:cNvPicPr>
            <a:picLocks noChangeAspect="1"/>
          </p:cNvPicPr>
          <p:nvPr/>
        </p:nvPicPr>
        <p:blipFill>
          <a:blip r:embed="rId2">
            <a:duotone>
              <a:prstClr val="black"/>
              <a:srgbClr val="FF0000">
                <a:tint val="45000"/>
                <a:satMod val="400000"/>
              </a:srgbClr>
            </a:duotone>
          </a:blip>
          <a:stretch>
            <a:fillRect/>
          </a:stretch>
        </p:blipFill>
        <p:spPr>
          <a:xfrm rot="16200000">
            <a:off x="7134712" y="3355370"/>
            <a:ext cx="291380" cy="685800"/>
          </a:xfrm>
          <a:prstGeom prst="rect">
            <a:avLst/>
          </a:prstGeom>
          <a:noFill/>
        </p:spPr>
      </p:pic>
      <p:sp>
        <p:nvSpPr>
          <p:cNvPr id="9" name="TextBox 8"/>
          <p:cNvSpPr txBox="1"/>
          <p:nvPr/>
        </p:nvSpPr>
        <p:spPr>
          <a:xfrm>
            <a:off x="1622938" y="4455347"/>
            <a:ext cx="521297" cy="230832"/>
          </a:xfrm>
          <a:prstGeom prst="rect">
            <a:avLst/>
          </a:prstGeom>
          <a:noFill/>
        </p:spPr>
        <p:txBody>
          <a:bodyPr wrap="none" rtlCol="0">
            <a:spAutoFit/>
          </a:bodyPr>
          <a:lstStyle/>
          <a:p>
            <a:r>
              <a:rPr lang="en-US" sz="9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Sender</a:t>
            </a:r>
          </a:p>
        </p:txBody>
      </p:sp>
      <p:sp>
        <p:nvSpPr>
          <p:cNvPr id="10" name="TextBox 9"/>
          <p:cNvSpPr txBox="1"/>
          <p:nvPr/>
        </p:nvSpPr>
        <p:spPr>
          <a:xfrm>
            <a:off x="6987102" y="4452650"/>
            <a:ext cx="636713" cy="230832"/>
          </a:xfrm>
          <a:prstGeom prst="rect">
            <a:avLst/>
          </a:prstGeom>
          <a:noFill/>
        </p:spPr>
        <p:txBody>
          <a:bodyPr wrap="none" rtlCol="0">
            <a:spAutoFit/>
          </a:bodyPr>
          <a:lstStyle/>
          <a:p>
            <a:r>
              <a:rPr lang="en-US" sz="9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Recipient</a:t>
            </a:r>
          </a:p>
        </p:txBody>
      </p:sp>
      <p:sp>
        <p:nvSpPr>
          <p:cNvPr id="11" name="Can 10"/>
          <p:cNvSpPr/>
          <p:nvPr/>
        </p:nvSpPr>
        <p:spPr bwMode="auto">
          <a:xfrm rot="5400000">
            <a:off x="4361806" y="1850739"/>
            <a:ext cx="435920" cy="4657547"/>
          </a:xfrm>
          <a:prstGeom prst="can">
            <a:avLst/>
          </a:prstGeom>
          <a:gradFill flip="none" rotWithShape="1">
            <a:gsLst>
              <a:gs pos="0">
                <a:schemeClr val="bg2">
                  <a:lumMod val="90000"/>
                  <a:alpha val="30000"/>
                </a:schemeClr>
              </a:gs>
              <a:gs pos="100000">
                <a:schemeClr val="bg2">
                  <a:lumMod val="90000"/>
                  <a:alpha val="30000"/>
                </a:schemeClr>
              </a:gs>
            </a:gsLst>
            <a:lin ang="2700000" scaled="1"/>
            <a:tileRect/>
          </a:gradFill>
          <a:ln w="28575">
            <a:solidFill>
              <a:schemeClr val="tx2">
                <a:lumMod val="40000"/>
                <a:lumOff val="60000"/>
              </a:schemeClr>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a:bevelT w="88900" h="88900"/>
          </a:sp3d>
        </p:spPr>
        <p:txBody>
          <a:bodyPr vert="vert270" wrap="none" rtlCol="0" anchor="b" anchorCtr="1"/>
          <a:lstStyle/>
          <a:p>
            <a:pPr algn="ctr" defTabSz="342900">
              <a:defRPr/>
            </a:pPr>
            <a:endParaRPr lang="en-US" sz="1350" dirty="0">
              <a:solidFill>
                <a:prstClr val="black"/>
              </a:solidFill>
              <a:latin typeface="Arial"/>
            </a:endParaRPr>
          </a:p>
        </p:txBody>
      </p:sp>
      <p:sp>
        <p:nvSpPr>
          <p:cNvPr id="12" name="Right Arrow 11"/>
          <p:cNvSpPr/>
          <p:nvPr/>
        </p:nvSpPr>
        <p:spPr bwMode="auto">
          <a:xfrm>
            <a:off x="2380277" y="4008062"/>
            <a:ext cx="4368866" cy="342900"/>
          </a:xfrm>
          <a:prstGeom prst="rightArrow">
            <a:avLst>
              <a:gd name="adj1" fmla="val 50000"/>
              <a:gd name="adj2" fmla="val 45294"/>
            </a:avLst>
          </a:prstGeom>
          <a:blipFill>
            <a:blip r:embed="rId3">
              <a:alphaModFix amt="30000"/>
            </a:blip>
            <a:stretch>
              <a:fillRect/>
            </a:stretch>
          </a:blipFill>
          <a:ln w="28575">
            <a:solidFill>
              <a:srgbClr val="FFCC00"/>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spcBef>
                <a:spcPct val="50000"/>
              </a:spcBef>
            </a:pPr>
            <a:r>
              <a:rPr lang="en-US" sz="900" b="1" dirty="0">
                <a:solidFill>
                  <a:srgbClr val="FFCC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Symmetric Encryption: </a:t>
            </a:r>
            <a:r>
              <a:rPr lang="en-US" sz="900" dirty="0">
                <a:solidFill>
                  <a:schemeClr val="bg1"/>
                </a:solidFill>
              </a:rPr>
              <a:t>Email encrypted with symmetric key </a:t>
            </a:r>
            <a:r>
              <a:rPr lang="en-US" sz="900" b="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(AES_256GCM_SHA256)</a:t>
            </a:r>
            <a:endParaRPr lang="en-US" sz="900" dirty="0">
              <a:solidFill>
                <a:schemeClr val="bg1"/>
              </a:solidFill>
            </a:endParaRPr>
          </a:p>
        </p:txBody>
      </p:sp>
      <p:sp>
        <p:nvSpPr>
          <p:cNvPr id="13" name="Rectangle 12"/>
          <p:cNvSpPr/>
          <p:nvPr/>
        </p:nvSpPr>
        <p:spPr>
          <a:xfrm>
            <a:off x="2509785" y="3730547"/>
            <a:ext cx="4192174" cy="230832"/>
          </a:xfrm>
          <a:prstGeom prst="rect">
            <a:avLst/>
          </a:prstGeom>
        </p:spPr>
        <p:txBody>
          <a:bodyPr wrap="none">
            <a:spAutoFit/>
          </a:bodyPr>
          <a:lstStyle/>
          <a:p>
            <a:pPr algn="ctr" defTabSz="342900">
              <a:defRPr/>
            </a:pPr>
            <a:r>
              <a:rPr lang="en-US" sz="900" b="1" dirty="0">
                <a:solidFill>
                  <a:schemeClr val="tx2">
                    <a:lumMod val="40000"/>
                    <a:lumOff val="60000"/>
                  </a:schemeClr>
                </a:solidFill>
                <a:latin typeface="Calibri" panose="020F0502020204030204" pitchFamily="34" charset="0"/>
                <a:cs typeface="Calibri" panose="020F0502020204030204" pitchFamily="34" charset="0"/>
              </a:rPr>
              <a:t>Asymmetric Encryption: </a:t>
            </a:r>
            <a:r>
              <a:rPr lang="en-US" sz="900" b="1" dirty="0">
                <a:solidFill>
                  <a:schemeClr val="bg1"/>
                </a:solidFill>
                <a:latin typeface="Calibri" panose="020F0502020204030204" pitchFamily="34" charset="0"/>
                <a:cs typeface="Calibri" panose="020F0502020204030204" pitchFamily="34" charset="0"/>
              </a:rPr>
              <a:t>Symmetric Key encrypted with recipient’s public key (RSA) </a:t>
            </a:r>
          </a:p>
        </p:txBody>
      </p:sp>
      <p:sp>
        <p:nvSpPr>
          <p:cNvPr id="25" name="TextBox 24"/>
          <p:cNvSpPr txBox="1"/>
          <p:nvPr/>
        </p:nvSpPr>
        <p:spPr>
          <a:xfrm>
            <a:off x="1428751" y="3238589"/>
            <a:ext cx="2139175" cy="276999"/>
          </a:xfrm>
          <a:prstGeom prst="rect">
            <a:avLst/>
          </a:prstGeom>
          <a:noFill/>
        </p:spPr>
        <p:txBody>
          <a:bodyPr wrap="none" rtlCol="0">
            <a:spAutoFit/>
          </a:bodyPr>
          <a:lstStyle/>
          <a:p>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Recipient's </a:t>
            </a:r>
            <a:r>
              <a:rPr lang="en-US" sz="1200" b="1" dirty="0">
                <a:solidFill>
                  <a:schemeClr val="tx2">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Public key </a:t>
            </a: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encrypts</a:t>
            </a:r>
          </a:p>
        </p:txBody>
      </p:sp>
      <p:sp>
        <p:nvSpPr>
          <p:cNvPr id="26" name="TextBox 25"/>
          <p:cNvSpPr txBox="1"/>
          <p:nvPr/>
        </p:nvSpPr>
        <p:spPr>
          <a:xfrm>
            <a:off x="5187820" y="3238589"/>
            <a:ext cx="2196179" cy="276999"/>
          </a:xfrm>
          <a:prstGeom prst="rect">
            <a:avLst/>
          </a:prstGeom>
          <a:noFill/>
        </p:spPr>
        <p:txBody>
          <a:bodyPr wrap="none" rtlCol="0">
            <a:spAutoFit/>
          </a:bodyPr>
          <a:lstStyle/>
          <a:p>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Recipient's </a:t>
            </a:r>
            <a:r>
              <a:rPr lang="en-US" sz="12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Private key</a:t>
            </a: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decrypts</a:t>
            </a:r>
          </a:p>
        </p:txBody>
      </p:sp>
      <p:sp>
        <p:nvSpPr>
          <p:cNvPr id="20" name="Rounded Rectangle 19"/>
          <p:cNvSpPr/>
          <p:nvPr/>
        </p:nvSpPr>
        <p:spPr>
          <a:xfrm>
            <a:off x="6937502" y="3840480"/>
            <a:ext cx="685800" cy="548640"/>
          </a:xfrm>
          <a:prstGeom prst="roundRect">
            <a:avLst/>
          </a:prstGeom>
          <a:blipFill rotWithShape="1">
            <a:blip r:embed="rId4">
              <a:extLst>
                <a:ext uri="{BEBA8EAE-BF5A-486C-A8C5-ECC9F3942E4B}">
                  <a14:imgProps xmlns:a14="http://schemas.microsoft.com/office/drawing/2010/main">
                    <a14:imgLayer r:embed="rId5">
                      <a14:imgEffect>
                        <a14:backgroundRemoval t="5114" b="100000" l="0" r="100000"/>
                      </a14:imgEffect>
                    </a14:imgLayer>
                  </a14:imgProps>
                </a:ext>
              </a:extLst>
            </a:blip>
            <a:stretch>
              <a:fillRect/>
            </a:stretch>
          </a:blipFill>
          <a:ln w="3175"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22" name="Rounded Rectangle 21"/>
          <p:cNvSpPr/>
          <p:nvPr/>
        </p:nvSpPr>
        <p:spPr>
          <a:xfrm>
            <a:off x="1517002" y="3840481"/>
            <a:ext cx="685800" cy="548639"/>
          </a:xfrm>
          <a:prstGeom prst="roundRect">
            <a:avLst/>
          </a:prstGeom>
          <a:blipFill rotWithShape="1">
            <a:blip r:embed="rId6"/>
            <a:stretch>
              <a:fillRect/>
            </a:stretch>
          </a:blipFill>
          <a:ln w="76200"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pic>
        <p:nvPicPr>
          <p:cNvPr id="6" name="Picture 5"/>
          <p:cNvPicPr>
            <a:picLocks noChangeAspect="1"/>
          </p:cNvPicPr>
          <p:nvPr/>
        </p:nvPicPr>
        <p:blipFill>
          <a:blip r:embed="rId7"/>
          <a:stretch>
            <a:fillRect/>
          </a:stretch>
        </p:blipFill>
        <p:spPr>
          <a:xfrm>
            <a:off x="5257801" y="857250"/>
            <a:ext cx="2482811" cy="2350212"/>
          </a:xfrm>
          <a:prstGeom prst="rect">
            <a:avLst/>
          </a:prstGeom>
        </p:spPr>
      </p:pic>
    </p:spTree>
    <p:extLst>
      <p:ext uri="{BB962C8B-B14F-4D97-AF65-F5344CB8AC3E}">
        <p14:creationId xmlns:p14="http://schemas.microsoft.com/office/powerpoint/2010/main" val="3088047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Blockchain</a:t>
            </a:r>
          </a:p>
          <a:p>
            <a:pPr lvl="1"/>
            <a:r>
              <a:rPr lang="en-US" sz="1350" dirty="0"/>
              <a:t>A blockchain is a form of public ledger, which is a series (or chain) of blocks on which transaction details are recorded.</a:t>
            </a:r>
          </a:p>
          <a:p>
            <a:pPr lvl="2"/>
            <a:r>
              <a:rPr lang="en-US" b="0" dirty="0"/>
              <a:t>Data is stored in batches called blocks that are distributed to many computers</a:t>
            </a:r>
          </a:p>
          <a:p>
            <a:pPr lvl="2"/>
            <a:r>
              <a:rPr lang="en-US" b="0" dirty="0"/>
              <a:t>Data entered is irreversible. </a:t>
            </a:r>
          </a:p>
          <a:p>
            <a:pPr lvl="2"/>
            <a:r>
              <a:rPr lang="en-US" b="0" dirty="0"/>
              <a:t>Transactions are permanently recorded and viewable to anyone.</a:t>
            </a:r>
          </a:p>
          <a:p>
            <a:pPr lvl="2"/>
            <a:r>
              <a:rPr lang="en-US" b="0" dirty="0"/>
              <a:t>If you wanted to tamper with the blockchain, it would have to change the data on every computer holding a copy</a:t>
            </a:r>
          </a:p>
          <a:p>
            <a:pPr lvl="1"/>
            <a:endParaRPr lang="en-US" dirty="0"/>
          </a:p>
        </p:txBody>
      </p:sp>
      <p:sp>
        <p:nvSpPr>
          <p:cNvPr id="3" name="Title 2"/>
          <p:cNvSpPr>
            <a:spLocks noGrp="1"/>
          </p:cNvSpPr>
          <p:nvPr>
            <p:ph type="title"/>
          </p:nvPr>
        </p:nvSpPr>
        <p:spPr/>
        <p:txBody>
          <a:bodyPr/>
          <a:lstStyle/>
          <a:p>
            <a:r>
              <a:rPr lang="en-US" dirty="0">
                <a:solidFill>
                  <a:srgbClr val="17406D">
                    <a:lumMod val="40000"/>
                    <a:lumOff val="60000"/>
                  </a:srgbClr>
                </a:solidFill>
              </a:rPr>
              <a:t>2.8 Summarize the basics of cryptographic concepts</a:t>
            </a:r>
            <a:endParaRPr lang="en-US" dirty="0"/>
          </a:p>
        </p:txBody>
      </p:sp>
      <p:sp>
        <p:nvSpPr>
          <p:cNvPr id="4" name="Slide Number Placeholder 3"/>
          <p:cNvSpPr>
            <a:spLocks noGrp="1"/>
          </p:cNvSpPr>
          <p:nvPr>
            <p:ph type="sldNum" sz="quarter" idx="4"/>
          </p:nvPr>
        </p:nvSpPr>
        <p:spPr/>
        <p:txBody>
          <a:bodyPr/>
          <a:lstStyle/>
          <a:p>
            <a:pPr defTabSz="342900">
              <a:defRPr/>
            </a:pPr>
            <a:fld id="{CF8BF5C1-0C31-4117-9346-26B34DEE768C}" type="slidenum">
              <a:rPr lang="en-US" altLang="en-US" smtClean="0"/>
              <a:pPr defTabSz="342900">
                <a:defRPr/>
              </a:pPr>
              <a:t>21</a:t>
            </a:fld>
            <a:endParaRPr lang="en-US" altLang="en-US" dirty="0"/>
          </a:p>
        </p:txBody>
      </p:sp>
    </p:spTree>
    <p:extLst>
      <p:ext uri="{BB962C8B-B14F-4D97-AF65-F5344CB8AC3E}">
        <p14:creationId xmlns:p14="http://schemas.microsoft.com/office/powerpoint/2010/main" val="3811133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143750" y="4893469"/>
            <a:ext cx="857250" cy="228600"/>
          </a:xfrm>
        </p:spPr>
        <p:txBody>
          <a:bodyPr/>
          <a:lstStyle/>
          <a:p>
            <a:pPr defTabSz="342900">
              <a:defRPr/>
            </a:pPr>
            <a:fld id="{CF8BF5C1-0C31-4117-9346-26B34DEE768C}" type="slidenum">
              <a:rPr lang="en-US" altLang="en-US">
                <a:solidFill>
                  <a:prstClr val="black"/>
                </a:solidFill>
              </a:rPr>
              <a:pPr defTabSz="342900">
                <a:defRPr/>
              </a:pPr>
              <a:t>22</a:t>
            </a:fld>
            <a:endParaRPr lang="en-US" altLang="en-US" dirty="0">
              <a:solidFill>
                <a:prstClr val="black"/>
              </a:solidFill>
            </a:endParaRPr>
          </a:p>
        </p:txBody>
      </p:sp>
      <p:pic>
        <p:nvPicPr>
          <p:cNvPr id="55" name="Picture 54"/>
          <p:cNvPicPr>
            <a:picLocks noChangeAspect="1"/>
          </p:cNvPicPr>
          <p:nvPr/>
        </p:nvPicPr>
        <p:blipFill>
          <a:blip r:embed="rId2"/>
          <a:stretch>
            <a:fillRect/>
          </a:stretch>
        </p:blipFill>
        <p:spPr>
          <a:xfrm>
            <a:off x="3846570" y="346858"/>
            <a:ext cx="1303020" cy="1134436"/>
          </a:xfrm>
          <a:prstGeom prst="rect">
            <a:avLst/>
          </a:prstGeom>
        </p:spPr>
      </p:pic>
      <p:pic>
        <p:nvPicPr>
          <p:cNvPr id="56" name="Picture 55"/>
          <p:cNvPicPr>
            <a:picLocks noChangeAspect="1"/>
          </p:cNvPicPr>
          <p:nvPr/>
        </p:nvPicPr>
        <p:blipFill>
          <a:blip r:embed="rId3"/>
          <a:stretch>
            <a:fillRect/>
          </a:stretch>
        </p:blipFill>
        <p:spPr>
          <a:xfrm>
            <a:off x="6242437" y="351158"/>
            <a:ext cx="979244" cy="1131570"/>
          </a:xfrm>
          <a:prstGeom prst="rect">
            <a:avLst/>
          </a:prstGeom>
        </p:spPr>
      </p:pic>
      <p:pic>
        <p:nvPicPr>
          <p:cNvPr id="122" name="Picture 121"/>
          <p:cNvPicPr>
            <a:picLocks noChangeAspect="1"/>
          </p:cNvPicPr>
          <p:nvPr/>
        </p:nvPicPr>
        <p:blipFill>
          <a:blip r:embed="rId4"/>
          <a:stretch>
            <a:fillRect/>
          </a:stretch>
        </p:blipFill>
        <p:spPr>
          <a:xfrm>
            <a:off x="1587863" y="700511"/>
            <a:ext cx="1165860" cy="427132"/>
          </a:xfrm>
          <a:prstGeom prst="rect">
            <a:avLst/>
          </a:prstGeom>
        </p:spPr>
      </p:pic>
      <p:pic>
        <p:nvPicPr>
          <p:cNvPr id="224" name="Picture 223"/>
          <p:cNvPicPr>
            <a:picLocks noChangeAspect="1"/>
          </p:cNvPicPr>
          <p:nvPr/>
        </p:nvPicPr>
        <p:blipFill>
          <a:blip r:embed="rId5"/>
          <a:stretch>
            <a:fillRect/>
          </a:stretch>
        </p:blipFill>
        <p:spPr>
          <a:xfrm>
            <a:off x="1348576" y="2387156"/>
            <a:ext cx="1335765" cy="1714500"/>
          </a:xfrm>
          <a:prstGeom prst="rect">
            <a:avLst/>
          </a:prstGeom>
        </p:spPr>
      </p:pic>
      <p:pic>
        <p:nvPicPr>
          <p:cNvPr id="248" name="Picture 247"/>
          <p:cNvPicPr>
            <a:picLocks noChangeAspect="1"/>
          </p:cNvPicPr>
          <p:nvPr/>
        </p:nvPicPr>
        <p:blipFill>
          <a:blip r:embed="rId6"/>
          <a:stretch>
            <a:fillRect/>
          </a:stretch>
        </p:blipFill>
        <p:spPr>
          <a:xfrm>
            <a:off x="3338197" y="2387156"/>
            <a:ext cx="1912604" cy="1714500"/>
          </a:xfrm>
          <a:prstGeom prst="rect">
            <a:avLst/>
          </a:prstGeom>
        </p:spPr>
      </p:pic>
      <p:pic>
        <p:nvPicPr>
          <p:cNvPr id="249" name="Picture 248"/>
          <p:cNvPicPr>
            <a:picLocks noChangeAspect="1"/>
          </p:cNvPicPr>
          <p:nvPr/>
        </p:nvPicPr>
        <p:blipFill>
          <a:blip r:embed="rId7"/>
          <a:stretch>
            <a:fillRect/>
          </a:stretch>
        </p:blipFill>
        <p:spPr>
          <a:xfrm>
            <a:off x="5835274" y="2387156"/>
            <a:ext cx="1599239" cy="1714500"/>
          </a:xfrm>
          <a:prstGeom prst="rect">
            <a:avLst/>
          </a:prstGeom>
        </p:spPr>
      </p:pic>
      <p:sp>
        <p:nvSpPr>
          <p:cNvPr id="250" name="TextBox 249"/>
          <p:cNvSpPr txBox="1"/>
          <p:nvPr/>
        </p:nvSpPr>
        <p:spPr>
          <a:xfrm>
            <a:off x="1348575" y="1481294"/>
            <a:ext cx="1988820" cy="646331"/>
          </a:xfrm>
          <a:prstGeom prst="rect">
            <a:avLst/>
          </a:prstGeom>
          <a:noFill/>
        </p:spPr>
        <p:txBody>
          <a:bodyPr wrap="square" rtlCol="0">
            <a:spAutoFit/>
          </a:bodyPr>
          <a:lstStyle/>
          <a:p>
            <a:pPr marL="137160" indent="-137160" defTabSz="685800">
              <a:buFont typeface="+mj-lt"/>
              <a:buAutoNum type="arabicPeriod"/>
            </a:pPr>
            <a:r>
              <a:rPr lang="en-US" sz="900" dirty="0">
                <a:solidFill>
                  <a:prstClr val="white"/>
                </a:solidFill>
                <a:latin typeface="Calibri" panose="020F0502020204030204" pitchFamily="34" charset="0"/>
                <a:cs typeface="Calibri" panose="020F0502020204030204" pitchFamily="34" charset="0"/>
              </a:rPr>
              <a:t>A Transaction is requested. The transaction could be any digital transaction from Bitcoin, Voting, medical records, data backups.</a:t>
            </a:r>
          </a:p>
        </p:txBody>
      </p:sp>
      <p:sp>
        <p:nvSpPr>
          <p:cNvPr id="251" name="TextBox 250"/>
          <p:cNvSpPr txBox="1"/>
          <p:nvPr/>
        </p:nvSpPr>
        <p:spPr>
          <a:xfrm>
            <a:off x="3669745" y="1481294"/>
            <a:ext cx="1988820" cy="646331"/>
          </a:xfrm>
          <a:prstGeom prst="rect">
            <a:avLst/>
          </a:prstGeom>
          <a:noFill/>
        </p:spPr>
        <p:txBody>
          <a:bodyPr wrap="square" rtlCol="0">
            <a:spAutoFit/>
          </a:bodyPr>
          <a:lstStyle/>
          <a:p>
            <a:pPr marL="137160" indent="-137160" defTabSz="685800">
              <a:buFont typeface="+mj-lt"/>
              <a:buAutoNum type="arabicPeriod" startAt="2"/>
            </a:pPr>
            <a:r>
              <a:rPr lang="en-US" sz="900" dirty="0">
                <a:solidFill>
                  <a:prstClr val="white"/>
                </a:solidFill>
                <a:latin typeface="Calibri" panose="020F0502020204030204" pitchFamily="34" charset="0"/>
                <a:cs typeface="Calibri" panose="020F0502020204030204" pitchFamily="34" charset="0"/>
              </a:rPr>
              <a:t>The transaction is sent to every computer, or node, in a decentralized network to be verified.</a:t>
            </a:r>
          </a:p>
        </p:txBody>
      </p:sp>
      <p:sp>
        <p:nvSpPr>
          <p:cNvPr id="252" name="TextBox 251"/>
          <p:cNvSpPr txBox="1"/>
          <p:nvPr/>
        </p:nvSpPr>
        <p:spPr>
          <a:xfrm>
            <a:off x="5835275" y="1481293"/>
            <a:ext cx="1988820" cy="507831"/>
          </a:xfrm>
          <a:prstGeom prst="rect">
            <a:avLst/>
          </a:prstGeom>
          <a:noFill/>
        </p:spPr>
        <p:txBody>
          <a:bodyPr wrap="square" rtlCol="0">
            <a:spAutoFit/>
          </a:bodyPr>
          <a:lstStyle/>
          <a:p>
            <a:pPr marL="137160" indent="-137160" defTabSz="685800">
              <a:buFont typeface="+mj-lt"/>
              <a:buAutoNum type="arabicPeriod" startAt="3"/>
            </a:pPr>
            <a:r>
              <a:rPr lang="en-US" sz="900" dirty="0">
                <a:solidFill>
                  <a:prstClr val="white"/>
                </a:solidFill>
                <a:latin typeface="Calibri" panose="020F0502020204030204" pitchFamily="34" charset="0"/>
                <a:cs typeface="Calibri" panose="020F0502020204030204" pitchFamily="34" charset="0"/>
              </a:rPr>
              <a:t>The verified transaction is added to a new block of data containing other recently verified transactions.</a:t>
            </a:r>
          </a:p>
        </p:txBody>
      </p:sp>
      <p:sp>
        <p:nvSpPr>
          <p:cNvPr id="253" name="TextBox 252"/>
          <p:cNvSpPr txBox="1"/>
          <p:nvPr/>
        </p:nvSpPr>
        <p:spPr>
          <a:xfrm>
            <a:off x="1348575" y="4113628"/>
            <a:ext cx="1988820" cy="784830"/>
          </a:xfrm>
          <a:prstGeom prst="rect">
            <a:avLst/>
          </a:prstGeom>
          <a:noFill/>
        </p:spPr>
        <p:txBody>
          <a:bodyPr wrap="square" rtlCol="0">
            <a:spAutoFit/>
          </a:bodyPr>
          <a:lstStyle/>
          <a:p>
            <a:pPr marL="137160" indent="-137160" defTabSz="685800">
              <a:buFont typeface="+mj-lt"/>
              <a:buAutoNum type="arabicPeriod" startAt="4"/>
            </a:pPr>
            <a:r>
              <a:rPr lang="en-US" sz="900" dirty="0">
                <a:solidFill>
                  <a:prstClr val="white"/>
                </a:solidFill>
                <a:latin typeface="Calibri" panose="020F0502020204030204" pitchFamily="34" charset="0"/>
                <a:cs typeface="Calibri" panose="020F0502020204030204" pitchFamily="34" charset="0"/>
              </a:rPr>
              <a:t>A secure code, called a Hash, is calculated from the previous blocks of transaction data in the blockchain. The has is added to the new block of verified transactions.</a:t>
            </a:r>
          </a:p>
        </p:txBody>
      </p:sp>
      <p:sp>
        <p:nvSpPr>
          <p:cNvPr id="254" name="TextBox 253"/>
          <p:cNvSpPr txBox="1"/>
          <p:nvPr/>
        </p:nvSpPr>
        <p:spPr>
          <a:xfrm>
            <a:off x="3669744" y="4101656"/>
            <a:ext cx="1988820" cy="784830"/>
          </a:xfrm>
          <a:prstGeom prst="rect">
            <a:avLst/>
          </a:prstGeom>
          <a:noFill/>
        </p:spPr>
        <p:txBody>
          <a:bodyPr wrap="square" rtlCol="0">
            <a:spAutoFit/>
          </a:bodyPr>
          <a:lstStyle/>
          <a:p>
            <a:pPr marL="137160" indent="-137160" defTabSz="685800">
              <a:buFont typeface="+mj-lt"/>
              <a:buAutoNum type="arabicPeriod" startAt="5"/>
            </a:pPr>
            <a:r>
              <a:rPr lang="en-US" sz="900" dirty="0">
                <a:solidFill>
                  <a:prstClr val="white"/>
                </a:solidFill>
                <a:latin typeface="Calibri" panose="020F0502020204030204" pitchFamily="34" charset="0"/>
                <a:cs typeface="Calibri" panose="020F0502020204030204" pitchFamily="34" charset="0"/>
              </a:rPr>
              <a:t>The block is added to the end of the Blockchain which is then updated to all nodes in the network for security. The transaction is complete.</a:t>
            </a:r>
          </a:p>
        </p:txBody>
      </p:sp>
      <p:sp>
        <p:nvSpPr>
          <p:cNvPr id="255" name="TextBox 254"/>
          <p:cNvSpPr txBox="1"/>
          <p:nvPr/>
        </p:nvSpPr>
        <p:spPr>
          <a:xfrm>
            <a:off x="5810930" y="4113628"/>
            <a:ext cx="1989623" cy="923330"/>
          </a:xfrm>
          <a:prstGeom prst="rect">
            <a:avLst/>
          </a:prstGeom>
          <a:noFill/>
        </p:spPr>
        <p:txBody>
          <a:bodyPr wrap="square" rtlCol="0">
            <a:spAutoFit/>
          </a:bodyPr>
          <a:lstStyle/>
          <a:p>
            <a:pPr marL="137160" indent="-137160" defTabSz="685800">
              <a:buFont typeface="+mj-lt"/>
              <a:buAutoNum type="arabicPeriod" startAt="6"/>
            </a:pPr>
            <a:r>
              <a:rPr lang="en-US" sz="900" dirty="0">
                <a:solidFill>
                  <a:prstClr val="white"/>
                </a:solidFill>
                <a:latin typeface="Calibri" panose="020F0502020204030204" pitchFamily="34" charset="0"/>
                <a:cs typeface="Calibri" panose="020F0502020204030204" pitchFamily="34" charset="0"/>
              </a:rPr>
              <a:t>If any blocks are altered, its hashes in the chain are automatically recalculated. The altered chain will no longer match the chains stored by the rest of the network and will be rejected.</a:t>
            </a:r>
          </a:p>
        </p:txBody>
      </p:sp>
      <p:sp>
        <p:nvSpPr>
          <p:cNvPr id="257" name="Rectangle 256"/>
          <p:cNvSpPr/>
          <p:nvPr/>
        </p:nvSpPr>
        <p:spPr>
          <a:xfrm>
            <a:off x="1518606" y="176668"/>
            <a:ext cx="1039067" cy="323165"/>
          </a:xfrm>
          <a:prstGeom prst="rect">
            <a:avLst/>
          </a:prstGeom>
        </p:spPr>
        <p:txBody>
          <a:bodyPr wrap="none">
            <a:spAutoFit/>
          </a:bodyPr>
          <a:lstStyle/>
          <a:p>
            <a:pPr defTabSz="685800" fontAlgn="base">
              <a:spcBef>
                <a:spcPts val="900"/>
              </a:spcBef>
              <a:spcAft>
                <a:spcPct val="0"/>
              </a:spcAft>
              <a:buSzPct val="80000"/>
            </a:pPr>
            <a:r>
              <a:rPr lang="en-US" sz="1500" b="1" i="1" kern="0" dirty="0">
                <a:solidFill>
                  <a:srgbClr val="17406D">
                    <a:lumMod val="40000"/>
                    <a:lumOff val="60000"/>
                  </a:srgbClr>
                </a:solidFill>
                <a:latin typeface="Calibri" panose="020F0502020204030204" pitchFamily="34" charset="0"/>
                <a:cs typeface="Calibri" panose="020F0502020204030204" pitchFamily="34" charset="0"/>
              </a:rPr>
              <a:t>Blockchain</a:t>
            </a:r>
          </a:p>
        </p:txBody>
      </p:sp>
      <p:sp>
        <p:nvSpPr>
          <p:cNvPr id="2" name="Slide Number Placeholder 3">
            <a:extLst>
              <a:ext uri="{FF2B5EF4-FFF2-40B4-BE49-F238E27FC236}">
                <a16:creationId xmlns:a16="http://schemas.microsoft.com/office/drawing/2014/main" id="{657FED0E-515A-29EA-88D1-694D4C039DF2}"/>
              </a:ext>
            </a:extLst>
          </p:cNvPr>
          <p:cNvSpPr txBox="1">
            <a:spLocks/>
          </p:cNvSpPr>
          <p:nvPr/>
        </p:nvSpPr>
        <p:spPr>
          <a:xfrm>
            <a:off x="7952919" y="4882984"/>
            <a:ext cx="11430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342900">
              <a:defRPr/>
            </a:pPr>
            <a:r>
              <a:rPr lang="en-US" altLang="en-US" sz="800" b="1" dirty="0"/>
              <a:t>23</a:t>
            </a:r>
          </a:p>
        </p:txBody>
      </p:sp>
    </p:spTree>
    <p:extLst>
      <p:ext uri="{BB962C8B-B14F-4D97-AF65-F5344CB8AC3E}">
        <p14:creationId xmlns:p14="http://schemas.microsoft.com/office/powerpoint/2010/main" val="3504609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Bef>
                <a:spcPts val="675"/>
              </a:spcBef>
            </a:pPr>
            <a:r>
              <a:rPr lang="en-US" dirty="0"/>
              <a:t>Public Ledger</a:t>
            </a:r>
          </a:p>
          <a:p>
            <a:pPr lvl="1">
              <a:spcBef>
                <a:spcPts val="675"/>
              </a:spcBef>
            </a:pPr>
            <a:r>
              <a:rPr lang="en-US" dirty="0"/>
              <a:t>A cryptocurrency public ledger is a record-keeping system</a:t>
            </a:r>
          </a:p>
          <a:p>
            <a:pPr lvl="2">
              <a:spcBef>
                <a:spcPts val="675"/>
              </a:spcBef>
            </a:pPr>
            <a:r>
              <a:rPr lang="en-US" dirty="0"/>
              <a:t>The ledger maintains participants’ </a:t>
            </a:r>
          </a:p>
          <a:p>
            <a:pPr lvl="3">
              <a:spcBef>
                <a:spcPts val="675"/>
              </a:spcBef>
            </a:pPr>
            <a:r>
              <a:rPr lang="en-US" sz="1200" b="0" dirty="0"/>
              <a:t>Identities are anonymous</a:t>
            </a:r>
          </a:p>
          <a:p>
            <a:pPr lvl="3">
              <a:spcBef>
                <a:spcPts val="675"/>
              </a:spcBef>
            </a:pPr>
            <a:r>
              <a:rPr lang="en-US" sz="1200" b="0" dirty="0"/>
              <a:t>Keeps respective cryptocurrency balances</a:t>
            </a:r>
          </a:p>
          <a:p>
            <a:pPr lvl="3">
              <a:spcBef>
                <a:spcPts val="675"/>
              </a:spcBef>
            </a:pPr>
            <a:r>
              <a:rPr lang="en-US" sz="1200" b="0" dirty="0"/>
              <a:t>Keeps record of all the genuine transactions executed between network participants</a:t>
            </a:r>
          </a:p>
          <a:p>
            <a:pPr lvl="2">
              <a:spcBef>
                <a:spcPts val="675"/>
              </a:spcBef>
            </a:pPr>
            <a:r>
              <a:rPr lang="en-US" dirty="0"/>
              <a:t>The most important difference to remember is that blockchain is just one type of distributed ledger </a:t>
            </a:r>
          </a:p>
          <a:p>
            <a:pPr lvl="3">
              <a:spcBef>
                <a:spcPts val="675"/>
              </a:spcBef>
            </a:pPr>
            <a:r>
              <a:rPr lang="en-US" sz="1200" b="0" dirty="0"/>
              <a:t>Blockchain is a sequence of blocks </a:t>
            </a:r>
          </a:p>
          <a:p>
            <a:pPr lvl="3">
              <a:spcBef>
                <a:spcPts val="675"/>
              </a:spcBef>
            </a:pPr>
            <a:r>
              <a:rPr lang="en-US" sz="1200" b="0" dirty="0"/>
              <a:t>Distributed ledgers do not require such a chain</a:t>
            </a:r>
          </a:p>
        </p:txBody>
      </p:sp>
      <p:sp>
        <p:nvSpPr>
          <p:cNvPr id="3" name="Title 2"/>
          <p:cNvSpPr>
            <a:spLocks noGrp="1"/>
          </p:cNvSpPr>
          <p:nvPr>
            <p:ph type="title"/>
          </p:nvPr>
        </p:nvSpPr>
        <p:spPr/>
        <p:txBody>
          <a:bodyPr/>
          <a:lstStyle/>
          <a:p>
            <a:r>
              <a:rPr lang="en-US"/>
              <a:t>2.8 Summarize the basics of cryptographic concepts</a:t>
            </a:r>
            <a:endParaRPr lang="en-US" dirty="0"/>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23</a:t>
            </a:fld>
            <a:endParaRPr lang="en-US" altLang="en-US" dirty="0"/>
          </a:p>
        </p:txBody>
      </p:sp>
    </p:spTree>
    <p:extLst>
      <p:ext uri="{BB962C8B-B14F-4D97-AF65-F5344CB8AC3E}">
        <p14:creationId xmlns:p14="http://schemas.microsoft.com/office/powerpoint/2010/main" val="4080747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5760" y="705098"/>
            <a:ext cx="8382000" cy="4000500"/>
          </a:xfrm>
        </p:spPr>
        <p:txBody>
          <a:bodyPr>
            <a:noAutofit/>
          </a:bodyPr>
          <a:lstStyle/>
          <a:p>
            <a:pPr marL="0" indent="0">
              <a:buNone/>
            </a:pPr>
            <a:r>
              <a:rPr lang="en-US" sz="2000" dirty="0">
                <a:latin typeface="+mn-lt"/>
              </a:rPr>
              <a:t>Obfuscation</a:t>
            </a:r>
          </a:p>
          <a:p>
            <a:pPr marL="0" indent="0">
              <a:buNone/>
            </a:pPr>
            <a:r>
              <a:rPr lang="en-US" sz="1400" b="0" i="0" dirty="0">
                <a:solidFill>
                  <a:schemeClr val="bg1"/>
                </a:solidFill>
                <a:latin typeface="+mn-lt"/>
              </a:rPr>
              <a:t>How to achieve security through obscurity?</a:t>
            </a:r>
          </a:p>
          <a:p>
            <a:r>
              <a:rPr lang="en-US" sz="1600" b="0" dirty="0">
                <a:latin typeface="+mn-lt"/>
              </a:rPr>
              <a:t>Substitution Cipher</a:t>
            </a:r>
          </a:p>
          <a:p>
            <a:pPr lvl="1"/>
            <a:r>
              <a:rPr lang="en-US" sz="1200" b="0" dirty="0">
                <a:latin typeface="+mn-lt"/>
              </a:rPr>
              <a:t>Replaces plaintext with ciphertext using a fixed system</a:t>
            </a:r>
          </a:p>
          <a:p>
            <a:pPr lvl="1"/>
            <a:r>
              <a:rPr lang="en-US" sz="1200" b="0" dirty="0">
                <a:latin typeface="+mn-lt"/>
              </a:rPr>
              <a:t>ROT13 (Rotate 13 Places)</a:t>
            </a:r>
          </a:p>
          <a:p>
            <a:pPr lvl="2">
              <a:spcAft>
                <a:spcPts val="1200"/>
              </a:spcAft>
            </a:pPr>
            <a:r>
              <a:rPr lang="en-US" sz="1200" b="0" dirty="0">
                <a:latin typeface="+mn-lt"/>
              </a:rPr>
              <a:t>Substitution cipher that rotates a letter 13 places</a:t>
            </a:r>
          </a:p>
          <a:p>
            <a:r>
              <a:rPr lang="en-US" sz="1600" b="0" dirty="0">
                <a:latin typeface="+mn-lt"/>
              </a:rPr>
              <a:t>Steganography</a:t>
            </a:r>
          </a:p>
          <a:p>
            <a:pPr lvl="1">
              <a:spcBef>
                <a:spcPts val="600"/>
              </a:spcBef>
              <a:spcAft>
                <a:spcPts val="600"/>
              </a:spcAft>
            </a:pPr>
            <a:r>
              <a:rPr lang="en-US" sz="1200" b="0" dirty="0">
                <a:latin typeface="+mn-lt"/>
              </a:rPr>
              <a:t>Concealing data within data</a:t>
            </a:r>
          </a:p>
          <a:p>
            <a:pPr lvl="2">
              <a:spcBef>
                <a:spcPts val="600"/>
              </a:spcBef>
              <a:spcAft>
                <a:spcPts val="600"/>
              </a:spcAft>
            </a:pPr>
            <a:r>
              <a:rPr lang="en-US" sz="1050" b="0" dirty="0">
                <a:latin typeface="+mn-lt"/>
              </a:rPr>
              <a:t>Often uses files that can be manipulated without introducing new artifacts, such as images, audio, or video files</a:t>
            </a:r>
          </a:p>
          <a:p>
            <a:pPr lvl="2">
              <a:spcBef>
                <a:spcPts val="600"/>
              </a:spcBef>
              <a:spcAft>
                <a:spcPts val="600"/>
              </a:spcAft>
            </a:pPr>
            <a:r>
              <a:rPr lang="en-US" sz="1050" b="0" dirty="0">
                <a:latin typeface="+mn-lt"/>
              </a:rPr>
              <a:t>Covert channels</a:t>
            </a:r>
          </a:p>
          <a:p>
            <a:pPr marL="0" lvl="1" indent="0">
              <a:spcAft>
                <a:spcPts val="600"/>
              </a:spcAft>
              <a:buNone/>
            </a:pPr>
            <a:r>
              <a:rPr lang="en-US" sz="1400" b="0" i="1" dirty="0">
                <a:solidFill>
                  <a:schemeClr val="tx2">
                    <a:lumMod val="40000"/>
                    <a:lumOff val="60000"/>
                  </a:schemeClr>
                </a:solidFill>
                <a:latin typeface="+mn-lt"/>
                <a:ea typeface="+mn-ea"/>
              </a:rPr>
              <a:t>OTP – One-Time Pad</a:t>
            </a:r>
          </a:p>
          <a:p>
            <a:pPr lvl="1">
              <a:spcBef>
                <a:spcPts val="600"/>
              </a:spcBef>
            </a:pPr>
            <a:r>
              <a:rPr lang="en-US" sz="1050" b="0" dirty="0">
                <a:latin typeface="+mn-lt"/>
              </a:rPr>
              <a:t>The only truly unbreakable code!</a:t>
            </a:r>
          </a:p>
          <a:p>
            <a:pPr lvl="2">
              <a:spcBef>
                <a:spcPts val="600"/>
              </a:spcBef>
              <a:spcAft>
                <a:spcPts val="600"/>
              </a:spcAft>
            </a:pPr>
            <a:endParaRPr lang="en-US" sz="1050" b="0" dirty="0">
              <a:latin typeface="+mn-lt"/>
            </a:endParaRPr>
          </a:p>
          <a:p>
            <a:pPr lvl="2">
              <a:spcBef>
                <a:spcPts val="600"/>
              </a:spcBef>
              <a:spcAft>
                <a:spcPts val="600"/>
              </a:spcAft>
            </a:pPr>
            <a:endParaRPr lang="en-US" sz="1050" b="0" dirty="0">
              <a:latin typeface="+mn-lt"/>
            </a:endParaRPr>
          </a:p>
        </p:txBody>
      </p:sp>
      <p:sp>
        <p:nvSpPr>
          <p:cNvPr id="2" name="Title 1"/>
          <p:cNvSpPr>
            <a:spLocks noGrp="1"/>
          </p:cNvSpPr>
          <p:nvPr>
            <p:ph type="title"/>
          </p:nvPr>
        </p:nvSpPr>
        <p:spPr/>
        <p:txBody>
          <a:bodyPr>
            <a:noAutofit/>
          </a:bodyPr>
          <a:lstStyle/>
          <a:p>
            <a:r>
              <a:rPr lang="en-US" sz="1400" dirty="0"/>
              <a:t>Explain cryptography algorithms and their basic characteristics</a:t>
            </a:r>
          </a:p>
        </p:txBody>
      </p:sp>
      <p:sp>
        <p:nvSpPr>
          <p:cNvPr id="4" name="Slide Number Placeholder 3">
            <a:extLst>
              <a:ext uri="{FF2B5EF4-FFF2-40B4-BE49-F238E27FC236}">
                <a16:creationId xmlns:a16="http://schemas.microsoft.com/office/drawing/2014/main" id="{85A3BDB1-CED4-8A45-8DE0-83A5E71D338D}"/>
              </a:ext>
            </a:extLst>
          </p:cNvPr>
          <p:cNvSpPr txBox="1">
            <a:spLocks/>
          </p:cNvSpPr>
          <p:nvPr/>
        </p:nvSpPr>
        <p:spPr>
          <a:xfrm>
            <a:off x="7988300" y="4893469"/>
            <a:ext cx="11430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7CF8A19-3A9E-4ABC-B336-2FDDE321C72D}" type="slidenum">
              <a:rPr lang="en-US" sz="1100" smtClean="0"/>
              <a:pPr algn="r"/>
              <a:t>24</a:t>
            </a:fld>
            <a:endParaRPr lang="en-US" sz="1100"/>
          </a:p>
        </p:txBody>
      </p:sp>
      <p:sp>
        <p:nvSpPr>
          <p:cNvPr id="5" name="Slide Number Placeholder 3">
            <a:extLst>
              <a:ext uri="{FF2B5EF4-FFF2-40B4-BE49-F238E27FC236}">
                <a16:creationId xmlns:a16="http://schemas.microsoft.com/office/drawing/2014/main" id="{CE246EF5-69B8-0744-A3D2-FD1CE31C48DF}"/>
              </a:ext>
            </a:extLst>
          </p:cNvPr>
          <p:cNvSpPr txBox="1">
            <a:spLocks/>
          </p:cNvSpPr>
          <p:nvPr/>
        </p:nvSpPr>
        <p:spPr>
          <a:xfrm>
            <a:off x="7988300" y="4874615"/>
            <a:ext cx="11430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B7CF8A19-3A9E-4ABC-B336-2FDDE321C72D}" type="slidenum">
              <a:rPr lang="en-US" sz="1000" smtClean="0">
                <a:solidFill>
                  <a:schemeClr val="bg1"/>
                </a:solidFill>
              </a:rPr>
              <a:pPr algn="ctr"/>
              <a:t>24</a:t>
            </a:fld>
            <a:endParaRPr lang="en-US" sz="1000">
              <a:solidFill>
                <a:schemeClr val="bg1"/>
              </a:solidFill>
            </a:endParaRPr>
          </a:p>
        </p:txBody>
      </p:sp>
      <p:pic>
        <p:nvPicPr>
          <p:cNvPr id="7" name="Picture 6">
            <a:extLst>
              <a:ext uri="{FF2B5EF4-FFF2-40B4-BE49-F238E27FC236}">
                <a16:creationId xmlns:a16="http://schemas.microsoft.com/office/drawing/2014/main" id="{D40CDA3A-9487-653F-93FC-890AE74D6D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5137" y="1094141"/>
            <a:ext cx="3486858" cy="2018891"/>
          </a:xfrm>
          <a:prstGeom prst="rect">
            <a:avLst/>
          </a:prstGeom>
          <a:ln>
            <a:noFill/>
          </a:ln>
        </p:spPr>
      </p:pic>
      <p:cxnSp>
        <p:nvCxnSpPr>
          <p:cNvPr id="9" name="Straight Arrow Connector 8">
            <a:extLst>
              <a:ext uri="{FF2B5EF4-FFF2-40B4-BE49-F238E27FC236}">
                <a16:creationId xmlns:a16="http://schemas.microsoft.com/office/drawing/2014/main" id="{060BCF08-AA61-D146-93EB-04FC710514BC}"/>
              </a:ext>
            </a:extLst>
          </p:cNvPr>
          <p:cNvCxnSpPr>
            <a:cxnSpLocks/>
          </p:cNvCxnSpPr>
          <p:nvPr/>
        </p:nvCxnSpPr>
        <p:spPr bwMode="auto">
          <a:xfrm>
            <a:off x="2508422" y="1631092"/>
            <a:ext cx="2780270" cy="0"/>
          </a:xfrm>
          <a:prstGeom prst="straightConnector1">
            <a:avLst/>
          </a:prstGeom>
          <a:solidFill>
            <a:schemeClr val="accent1"/>
          </a:solidFill>
          <a:ln w="12700" cap="flat" cmpd="sng" algn="ctr">
            <a:solidFill>
              <a:schemeClr val="accent1">
                <a:lumMod val="40000"/>
                <a:lumOff val="60000"/>
              </a:schemeClr>
            </a:solidFill>
            <a:prstDash val="solid"/>
            <a:round/>
            <a:headEnd type="none" w="med" len="med"/>
            <a:tailEnd type="triangle"/>
          </a:ln>
          <a:effectLst/>
        </p:spPr>
      </p:cxnSp>
    </p:spTree>
    <p:extLst>
      <p:ext uri="{BB962C8B-B14F-4D97-AF65-F5344CB8AC3E}">
        <p14:creationId xmlns:p14="http://schemas.microsoft.com/office/powerpoint/2010/main" val="4016268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a:lstStyle/>
          <a:p>
            <a:pPr lvl="0"/>
            <a:r>
              <a:rPr lang="en-US" dirty="0"/>
              <a:t>Obfuscation</a:t>
            </a:r>
          </a:p>
          <a:p>
            <a:pPr lvl="1"/>
            <a:r>
              <a:rPr lang="en-US" dirty="0"/>
              <a:t>XOR (Exclusive OR)</a:t>
            </a:r>
          </a:p>
          <a:p>
            <a:pPr lvl="2"/>
            <a:r>
              <a:rPr lang="en-US" dirty="0"/>
              <a:t>Logical operation comparing two inputs</a:t>
            </a:r>
          </a:p>
          <a:p>
            <a:endParaRPr lang="en-US" dirty="0"/>
          </a:p>
        </p:txBody>
      </p:sp>
      <p:sp>
        <p:nvSpPr>
          <p:cNvPr id="2" name="Title 1"/>
          <p:cNvSpPr>
            <a:spLocks noGrp="1"/>
          </p:cNvSpPr>
          <p:nvPr>
            <p:ph type="title"/>
          </p:nvPr>
        </p:nvSpPr>
        <p:spPr/>
        <p:txBody>
          <a:bodyPr/>
          <a:lstStyle/>
          <a:p>
            <a:r>
              <a:rPr lang="en-US"/>
              <a:t>2.8 Summarize the basics of cryptographic concepts</a:t>
            </a:r>
            <a:endParaRPr lang="en-US" dirty="0"/>
          </a:p>
        </p:txBody>
      </p:sp>
      <p:sp>
        <p:nvSpPr>
          <p:cNvPr id="7" name="Slide Number Placeholder 3"/>
          <p:cNvSpPr>
            <a:spLocks noGrp="1"/>
          </p:cNvSpPr>
          <p:nvPr>
            <p:ph type="sldNum" sz="quarter" idx="4"/>
          </p:nvPr>
        </p:nvSpPr>
        <p:spPr/>
        <p:txBody>
          <a:bodyPr/>
          <a:lstStyle/>
          <a:p>
            <a:pPr lvl="0"/>
            <a:fld id="{CF8BF5C1-0C31-4117-9346-26B34DEE768C}" type="slidenum">
              <a:rPr lang="en-US" altLang="en-US" noProof="0" smtClean="0"/>
              <a:pPr lvl="0"/>
              <a:t>25</a:t>
            </a:fld>
            <a:endParaRPr lang="en-US" altLang="en-US" noProof="0" dirty="0"/>
          </a:p>
        </p:txBody>
      </p:sp>
      <p:graphicFrame>
        <p:nvGraphicFramePr>
          <p:cNvPr id="3" name="Table 2"/>
          <p:cNvGraphicFramePr>
            <a:graphicFrameLocks noGrp="1"/>
          </p:cNvGraphicFramePr>
          <p:nvPr>
            <p:extLst>
              <p:ext uri="{D42A27DB-BD31-4B8C-83A1-F6EECF244321}">
                <p14:modId xmlns:p14="http://schemas.microsoft.com/office/powerpoint/2010/main" val="2400647749"/>
              </p:ext>
            </p:extLst>
          </p:nvPr>
        </p:nvGraphicFramePr>
        <p:xfrm>
          <a:off x="676749" y="1873329"/>
          <a:ext cx="6929007" cy="2587578"/>
        </p:xfrm>
        <a:graphic>
          <a:graphicData uri="http://schemas.openxmlformats.org/drawingml/2006/table">
            <a:tbl>
              <a:tblPr>
                <a:tableStyleId>{5C22544A-7EE6-4342-B048-85BDC9FD1C3A}</a:tableStyleId>
              </a:tblPr>
              <a:tblGrid>
                <a:gridCol w="1359504">
                  <a:extLst>
                    <a:ext uri="{9D8B030D-6E8A-4147-A177-3AD203B41FA5}">
                      <a16:colId xmlns:a16="http://schemas.microsoft.com/office/drawing/2014/main" val="2878845856"/>
                    </a:ext>
                  </a:extLst>
                </a:gridCol>
                <a:gridCol w="1359504">
                  <a:extLst>
                    <a:ext uri="{9D8B030D-6E8A-4147-A177-3AD203B41FA5}">
                      <a16:colId xmlns:a16="http://schemas.microsoft.com/office/drawing/2014/main" val="2662437817"/>
                    </a:ext>
                  </a:extLst>
                </a:gridCol>
                <a:gridCol w="1359504">
                  <a:extLst>
                    <a:ext uri="{9D8B030D-6E8A-4147-A177-3AD203B41FA5}">
                      <a16:colId xmlns:a16="http://schemas.microsoft.com/office/drawing/2014/main" val="3762736629"/>
                    </a:ext>
                  </a:extLst>
                </a:gridCol>
                <a:gridCol w="1359504">
                  <a:extLst>
                    <a:ext uri="{9D8B030D-6E8A-4147-A177-3AD203B41FA5}">
                      <a16:colId xmlns:a16="http://schemas.microsoft.com/office/drawing/2014/main" val="3906977143"/>
                    </a:ext>
                  </a:extLst>
                </a:gridCol>
                <a:gridCol w="1490991">
                  <a:extLst>
                    <a:ext uri="{9D8B030D-6E8A-4147-A177-3AD203B41FA5}">
                      <a16:colId xmlns:a16="http://schemas.microsoft.com/office/drawing/2014/main" val="412123672"/>
                    </a:ext>
                  </a:extLst>
                </a:gridCol>
              </a:tblGrid>
              <a:tr h="369654">
                <a:tc>
                  <a:txBody>
                    <a:bodyPr/>
                    <a:lstStyle/>
                    <a:p>
                      <a:r>
                        <a:rPr lang="en-US" sz="1600" b="1" dirty="0">
                          <a:solidFill>
                            <a:srgbClr val="92D050"/>
                          </a:solidFill>
                          <a:latin typeface="Courier New" panose="02070309020205020404" pitchFamily="49" charset="0"/>
                          <a:cs typeface="Courier New" panose="02070309020205020404" pitchFamily="49" charset="0"/>
                        </a:rPr>
                        <a:t>0</a:t>
                      </a:r>
                      <a:r>
                        <a:rPr lang="en-US" sz="1600" b="1" dirty="0">
                          <a:solidFill>
                            <a:schemeClr val="bg1"/>
                          </a:solidFill>
                          <a:latin typeface="Courier New" panose="02070309020205020404" pitchFamily="49" charset="0"/>
                          <a:cs typeface="Courier New" panose="02070309020205020404" pitchFamily="49" charset="0"/>
                        </a:rPr>
                        <a:t>1010111</a:t>
                      </a:r>
                    </a:p>
                  </a:txBody>
                  <a:tcPr marL="68580" marR="68580" marT="34290" marB="3429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a:solidFill>
                            <a:schemeClr val="bg1"/>
                          </a:solidFill>
                          <a:latin typeface="Courier New" panose="02070309020205020404" pitchFamily="49" charset="0"/>
                          <a:cs typeface="Courier New" panose="02070309020205020404" pitchFamily="49" charset="0"/>
                        </a:rPr>
                        <a:t>01101001</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a:solidFill>
                            <a:schemeClr val="bg1"/>
                          </a:solidFill>
                          <a:latin typeface="Courier New" panose="02070309020205020404" pitchFamily="49" charset="0"/>
                          <a:cs typeface="Courier New" panose="02070309020205020404" pitchFamily="49" charset="0"/>
                        </a:rPr>
                        <a:t>01101011</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a:solidFill>
                            <a:schemeClr val="bg1"/>
                          </a:solidFill>
                          <a:latin typeface="Courier New" panose="02070309020205020404" pitchFamily="49" charset="0"/>
                          <a:cs typeface="Courier New" panose="02070309020205020404" pitchFamily="49" charset="0"/>
                        </a:rPr>
                        <a:t>01101001</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600" b="1" dirty="0">
                          <a:solidFill>
                            <a:srgbClr val="92D050"/>
                          </a:solidFill>
                          <a:latin typeface="Courier New" panose="02070309020205020404" pitchFamily="49" charset="0"/>
                          <a:cs typeface="Courier New" panose="02070309020205020404" pitchFamily="49" charset="0"/>
                        </a:rPr>
                        <a:t>Plaintext</a:t>
                      </a:r>
                    </a:p>
                  </a:txBody>
                  <a:tcPr marL="68580" marR="68580" marT="34290" marB="3429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3295430"/>
                  </a:ext>
                </a:extLst>
              </a:tr>
              <a:tr h="369654">
                <a:tc>
                  <a:txBody>
                    <a:bodyPr/>
                    <a:lstStyle/>
                    <a:p>
                      <a:r>
                        <a:rPr lang="en-US" sz="1600" b="1" dirty="0">
                          <a:solidFill>
                            <a:srgbClr val="FFC000"/>
                          </a:solidFill>
                          <a:latin typeface="Courier New" panose="02070309020205020404" pitchFamily="49" charset="0"/>
                          <a:cs typeface="Courier New" panose="02070309020205020404" pitchFamily="49" charset="0"/>
                        </a:rPr>
                        <a:t>1</a:t>
                      </a:r>
                      <a:r>
                        <a:rPr lang="en-US" sz="1600" b="1" dirty="0">
                          <a:solidFill>
                            <a:schemeClr val="bg1"/>
                          </a:solidFill>
                          <a:latin typeface="Courier New" panose="02070309020205020404" pitchFamily="49" charset="0"/>
                          <a:cs typeface="Courier New" panose="02070309020205020404" pitchFamily="49" charset="0"/>
                        </a:rPr>
                        <a:t>1110011</a:t>
                      </a:r>
                    </a:p>
                  </a:txBody>
                  <a:tcPr marL="68580" marR="68580" marT="34290" marB="3429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1" dirty="0">
                          <a:solidFill>
                            <a:schemeClr val="bg1"/>
                          </a:solidFill>
                          <a:latin typeface="Courier New" panose="02070309020205020404" pitchFamily="49" charset="0"/>
                          <a:cs typeface="Courier New" panose="02070309020205020404" pitchFamily="49" charset="0"/>
                        </a:rPr>
                        <a:t>11110011</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1" dirty="0">
                          <a:solidFill>
                            <a:schemeClr val="bg1"/>
                          </a:solidFill>
                          <a:latin typeface="Courier New" panose="02070309020205020404" pitchFamily="49" charset="0"/>
                          <a:cs typeface="Courier New" panose="02070309020205020404" pitchFamily="49" charset="0"/>
                        </a:rPr>
                        <a:t>11110011</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1" dirty="0">
                          <a:solidFill>
                            <a:schemeClr val="bg1"/>
                          </a:solidFill>
                          <a:latin typeface="Courier New" panose="02070309020205020404" pitchFamily="49" charset="0"/>
                          <a:cs typeface="Courier New" panose="02070309020205020404" pitchFamily="49" charset="0"/>
                        </a:rPr>
                        <a:t>11110011</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1" dirty="0">
                          <a:solidFill>
                            <a:srgbClr val="FFC000"/>
                          </a:solidFill>
                          <a:latin typeface="Courier New" panose="02070309020205020404" pitchFamily="49" charset="0"/>
                          <a:cs typeface="Courier New" panose="02070309020205020404" pitchFamily="49" charset="0"/>
                        </a:rPr>
                        <a:t>Key</a:t>
                      </a:r>
                    </a:p>
                  </a:txBody>
                  <a:tcPr marL="68580" marR="68580" marT="34290" marB="3429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7239795"/>
                  </a:ext>
                </a:extLst>
              </a:tr>
              <a:tr h="369654">
                <a:tc>
                  <a:txBody>
                    <a:bodyPr/>
                    <a:lstStyle/>
                    <a:p>
                      <a:r>
                        <a:rPr lang="en-US" sz="1600" b="1" dirty="0">
                          <a:solidFill>
                            <a:srgbClr val="FF0000"/>
                          </a:solidFill>
                          <a:latin typeface="Courier New" panose="02070309020205020404" pitchFamily="49" charset="0"/>
                          <a:cs typeface="Courier New" panose="02070309020205020404" pitchFamily="49" charset="0"/>
                        </a:rPr>
                        <a:t>1</a:t>
                      </a:r>
                      <a:r>
                        <a:rPr lang="en-US" sz="1600" b="1" dirty="0">
                          <a:solidFill>
                            <a:schemeClr val="bg1"/>
                          </a:solidFill>
                          <a:latin typeface="Courier New" panose="02070309020205020404" pitchFamily="49" charset="0"/>
                          <a:cs typeface="Courier New" panose="02070309020205020404" pitchFamily="49" charset="0"/>
                        </a:rPr>
                        <a:t>0100100</a:t>
                      </a:r>
                    </a:p>
                  </a:txBody>
                  <a:tcPr marL="68580" marR="68580" marT="34290" marB="3429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a:solidFill>
                            <a:schemeClr val="bg1"/>
                          </a:solidFill>
                          <a:latin typeface="Courier New" panose="02070309020205020404" pitchFamily="49" charset="0"/>
                          <a:cs typeface="Courier New" panose="02070309020205020404" pitchFamily="49" charset="0"/>
                        </a:rPr>
                        <a:t>10011010</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a:solidFill>
                            <a:schemeClr val="bg1"/>
                          </a:solidFill>
                          <a:latin typeface="Courier New" panose="02070309020205020404" pitchFamily="49" charset="0"/>
                          <a:cs typeface="Courier New" panose="02070309020205020404" pitchFamily="49" charset="0"/>
                        </a:rPr>
                        <a:t>10011000</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a:solidFill>
                            <a:schemeClr val="bg1"/>
                          </a:solidFill>
                          <a:latin typeface="Courier New" panose="02070309020205020404" pitchFamily="49" charset="0"/>
                          <a:cs typeface="Courier New" panose="02070309020205020404" pitchFamily="49" charset="0"/>
                        </a:rPr>
                        <a:t>10011010</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a:solidFill>
                            <a:srgbClr val="FF0000"/>
                          </a:solidFill>
                          <a:latin typeface="Courier New" panose="02070309020205020404" pitchFamily="49" charset="0"/>
                          <a:cs typeface="Courier New" panose="02070309020205020404" pitchFamily="49" charset="0"/>
                        </a:rPr>
                        <a:t>Ciphertext</a:t>
                      </a:r>
                    </a:p>
                  </a:txBody>
                  <a:tcPr marL="68580" marR="68580" marT="34290" marB="3429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843678"/>
                  </a:ext>
                </a:extLst>
              </a:tr>
              <a:tr h="369654">
                <a:tc gridSpan="5">
                  <a:txBody>
                    <a:bodyPr/>
                    <a:lstStyle/>
                    <a:p>
                      <a:endParaRPr lang="en-US" sz="1600" dirty="0"/>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hMerge="1">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3316648839"/>
                  </a:ext>
                </a:extLst>
              </a:tr>
              <a:tr h="369654">
                <a:tc>
                  <a:txBody>
                    <a:bodyPr/>
                    <a:lstStyle/>
                    <a:p>
                      <a:r>
                        <a:rPr lang="en-US" sz="1600" b="1" dirty="0">
                          <a:solidFill>
                            <a:srgbClr val="FF0000"/>
                          </a:solidFill>
                          <a:latin typeface="Courier New" panose="02070309020205020404" pitchFamily="49" charset="0"/>
                          <a:cs typeface="Courier New" panose="02070309020205020404" pitchFamily="49" charset="0"/>
                        </a:rPr>
                        <a:t>1</a:t>
                      </a:r>
                      <a:r>
                        <a:rPr lang="en-US" sz="1600" b="1" dirty="0">
                          <a:solidFill>
                            <a:schemeClr val="bg1"/>
                          </a:solidFill>
                          <a:latin typeface="Courier New" panose="02070309020205020404" pitchFamily="49" charset="0"/>
                          <a:cs typeface="Courier New" panose="02070309020205020404" pitchFamily="49" charset="0"/>
                        </a:rPr>
                        <a:t>0100100</a:t>
                      </a:r>
                    </a:p>
                  </a:txBody>
                  <a:tcPr marL="68580" marR="68580" marT="34290" marB="3429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a:solidFill>
                            <a:schemeClr val="bg1"/>
                          </a:solidFill>
                          <a:latin typeface="Courier New" panose="02070309020205020404" pitchFamily="49" charset="0"/>
                          <a:cs typeface="Courier New" panose="02070309020205020404" pitchFamily="49" charset="0"/>
                        </a:rPr>
                        <a:t>10011010</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a:solidFill>
                            <a:schemeClr val="bg1"/>
                          </a:solidFill>
                          <a:latin typeface="Courier New" panose="02070309020205020404" pitchFamily="49" charset="0"/>
                          <a:cs typeface="Courier New" panose="02070309020205020404" pitchFamily="49" charset="0"/>
                        </a:rPr>
                        <a:t>10011000</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a:solidFill>
                            <a:schemeClr val="bg1"/>
                          </a:solidFill>
                          <a:latin typeface="Courier New" panose="02070309020205020404" pitchFamily="49" charset="0"/>
                          <a:cs typeface="Courier New" panose="02070309020205020404" pitchFamily="49" charset="0"/>
                        </a:rPr>
                        <a:t>10011010</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a:solidFill>
                            <a:srgbClr val="FF0000"/>
                          </a:solidFill>
                          <a:latin typeface="Courier New" panose="02070309020205020404" pitchFamily="49" charset="0"/>
                          <a:cs typeface="Courier New" panose="02070309020205020404" pitchFamily="49" charset="0"/>
                        </a:rPr>
                        <a:t>Ciphertext</a:t>
                      </a:r>
                    </a:p>
                  </a:txBody>
                  <a:tcPr marL="68580" marR="68580" marT="34290" marB="3429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9499575"/>
                  </a:ext>
                </a:extLst>
              </a:tr>
              <a:tr h="369654">
                <a:tc>
                  <a:txBody>
                    <a:bodyPr/>
                    <a:lstStyle/>
                    <a:p>
                      <a:r>
                        <a:rPr lang="en-US" sz="1600" b="1" dirty="0">
                          <a:solidFill>
                            <a:srgbClr val="FFC000"/>
                          </a:solidFill>
                          <a:latin typeface="Courier New" panose="02070309020205020404" pitchFamily="49" charset="0"/>
                          <a:cs typeface="Courier New" panose="02070309020205020404" pitchFamily="49" charset="0"/>
                        </a:rPr>
                        <a:t>1</a:t>
                      </a:r>
                      <a:r>
                        <a:rPr lang="en-US" sz="1600" b="1" dirty="0">
                          <a:solidFill>
                            <a:schemeClr val="bg1"/>
                          </a:solidFill>
                          <a:latin typeface="Courier New" panose="02070309020205020404" pitchFamily="49" charset="0"/>
                          <a:cs typeface="Courier New" panose="02070309020205020404" pitchFamily="49" charset="0"/>
                        </a:rPr>
                        <a:t>1110011</a:t>
                      </a:r>
                    </a:p>
                  </a:txBody>
                  <a:tcPr marL="68580" marR="68580" marT="34290" marB="3429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1" dirty="0">
                          <a:solidFill>
                            <a:schemeClr val="bg1"/>
                          </a:solidFill>
                          <a:latin typeface="Courier New" panose="02070309020205020404" pitchFamily="49" charset="0"/>
                          <a:cs typeface="Courier New" panose="02070309020205020404" pitchFamily="49" charset="0"/>
                        </a:rPr>
                        <a:t>11110011</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1" dirty="0">
                          <a:solidFill>
                            <a:schemeClr val="bg1"/>
                          </a:solidFill>
                          <a:latin typeface="Courier New" panose="02070309020205020404" pitchFamily="49" charset="0"/>
                          <a:cs typeface="Courier New" panose="02070309020205020404" pitchFamily="49" charset="0"/>
                        </a:rPr>
                        <a:t>11110011</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1" dirty="0">
                          <a:solidFill>
                            <a:schemeClr val="bg1"/>
                          </a:solidFill>
                          <a:latin typeface="Courier New" panose="02070309020205020404" pitchFamily="49" charset="0"/>
                          <a:cs typeface="Courier New" panose="02070309020205020404" pitchFamily="49" charset="0"/>
                        </a:rPr>
                        <a:t>11110011</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1" dirty="0">
                          <a:solidFill>
                            <a:srgbClr val="FFC000"/>
                          </a:solidFill>
                          <a:latin typeface="Courier New" panose="02070309020205020404" pitchFamily="49" charset="0"/>
                          <a:cs typeface="Courier New" panose="02070309020205020404" pitchFamily="49" charset="0"/>
                        </a:rPr>
                        <a:t>Key</a:t>
                      </a:r>
                    </a:p>
                  </a:txBody>
                  <a:tcPr marL="68580" marR="68580" marT="34290" marB="3429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9636593"/>
                  </a:ext>
                </a:extLst>
              </a:tr>
              <a:tr h="369654">
                <a:tc>
                  <a:txBody>
                    <a:bodyPr/>
                    <a:lstStyle/>
                    <a:p>
                      <a:r>
                        <a:rPr lang="en-US" sz="1600" b="1" dirty="0">
                          <a:solidFill>
                            <a:srgbClr val="92D050"/>
                          </a:solidFill>
                          <a:latin typeface="Courier New" panose="02070309020205020404" pitchFamily="49" charset="0"/>
                          <a:cs typeface="Courier New" panose="02070309020205020404" pitchFamily="49" charset="0"/>
                        </a:rPr>
                        <a:t>0</a:t>
                      </a:r>
                      <a:r>
                        <a:rPr lang="en-US" sz="1600" b="1" dirty="0">
                          <a:solidFill>
                            <a:schemeClr val="bg1"/>
                          </a:solidFill>
                          <a:latin typeface="Courier New" panose="02070309020205020404" pitchFamily="49" charset="0"/>
                          <a:cs typeface="Courier New" panose="02070309020205020404" pitchFamily="49" charset="0"/>
                        </a:rPr>
                        <a:t>1010111</a:t>
                      </a:r>
                    </a:p>
                  </a:txBody>
                  <a:tcPr marL="68580" marR="68580" marT="34290" marB="3429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a:solidFill>
                            <a:schemeClr val="bg1"/>
                          </a:solidFill>
                          <a:latin typeface="Courier New" panose="02070309020205020404" pitchFamily="49" charset="0"/>
                          <a:cs typeface="Courier New" panose="02070309020205020404" pitchFamily="49" charset="0"/>
                        </a:rPr>
                        <a:t>01101001</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a:solidFill>
                            <a:schemeClr val="bg1"/>
                          </a:solidFill>
                          <a:latin typeface="Courier New" panose="02070309020205020404" pitchFamily="49" charset="0"/>
                          <a:cs typeface="Courier New" panose="02070309020205020404" pitchFamily="49" charset="0"/>
                        </a:rPr>
                        <a:t>01101011</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a:solidFill>
                            <a:schemeClr val="bg1"/>
                          </a:solidFill>
                          <a:latin typeface="Courier New" panose="02070309020205020404" pitchFamily="49" charset="0"/>
                          <a:cs typeface="Courier New" panose="02070309020205020404" pitchFamily="49" charset="0"/>
                        </a:rPr>
                        <a:t>01101001</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a:solidFill>
                            <a:srgbClr val="92D050"/>
                          </a:solidFill>
                          <a:latin typeface="Courier New" panose="02070309020205020404" pitchFamily="49" charset="0"/>
                          <a:cs typeface="Courier New" panose="02070309020205020404" pitchFamily="49" charset="0"/>
                        </a:rPr>
                        <a:t>Plaintext</a:t>
                      </a:r>
                    </a:p>
                  </a:txBody>
                  <a:tcPr marL="68580" marR="68580" marT="34290" marB="3429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25478"/>
                  </a:ext>
                </a:extLst>
              </a:tr>
            </a:tbl>
          </a:graphicData>
        </a:graphic>
      </p:graphicFrame>
    </p:spTree>
    <p:extLst>
      <p:ext uri="{BB962C8B-B14F-4D97-AF65-F5344CB8AC3E}">
        <p14:creationId xmlns:p14="http://schemas.microsoft.com/office/powerpoint/2010/main" val="1381333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4B1D65-1D54-2841-A785-B0338BCDA233}"/>
              </a:ext>
            </a:extLst>
          </p:cNvPr>
          <p:cNvSpPr>
            <a:spLocks noGrp="1"/>
          </p:cNvSpPr>
          <p:nvPr>
            <p:ph sz="half" idx="1"/>
          </p:nvPr>
        </p:nvSpPr>
        <p:spPr/>
        <p:txBody>
          <a:bodyPr/>
          <a:lstStyle/>
          <a:p>
            <a:pPr marL="342900" indent="-342900">
              <a:spcBef>
                <a:spcPts val="300"/>
              </a:spcBef>
              <a:buClr>
                <a:schemeClr val="tx2">
                  <a:lumMod val="40000"/>
                  <a:lumOff val="60000"/>
                </a:schemeClr>
              </a:buClr>
              <a:buFont typeface="+mj-lt"/>
              <a:buAutoNum type="arabicPeriod"/>
            </a:pPr>
            <a:r>
              <a:rPr lang="en-US" sz="1400" i="0" dirty="0">
                <a:solidFill>
                  <a:prstClr val="white"/>
                </a:solidFill>
              </a:rPr>
              <a:t>A manufacturing company would like to track the progress of parts as they are used on an assembly line. Which of the following technologies would be the BEST choice for this task?</a:t>
            </a:r>
          </a:p>
          <a:p>
            <a:pPr marL="640080" lvl="2" indent="-228600">
              <a:buFont typeface="+mj-lt"/>
              <a:buAutoNum type="alphaLcPeriod"/>
            </a:pPr>
            <a:r>
              <a:rPr lang="en-US" sz="1200" b="0" i="0"/>
              <a:t>Quantum computing</a:t>
            </a:r>
            <a:endParaRPr lang="en-US" sz="1200" b="0" i="0" dirty="0"/>
          </a:p>
          <a:p>
            <a:pPr marL="640080" lvl="2" indent="-228600">
              <a:buFont typeface="+mj-lt"/>
              <a:buAutoNum type="alphaLcPeriod"/>
            </a:pPr>
            <a:r>
              <a:rPr lang="en-US" sz="1200" b="0" i="0" dirty="0" err="1"/>
              <a:t>Blockchain</a:t>
            </a:r>
            <a:endParaRPr lang="en-US" sz="1200" b="0" i="0" dirty="0"/>
          </a:p>
          <a:p>
            <a:pPr marL="640080" lvl="2" indent="-228600">
              <a:buFont typeface="+mj-lt"/>
              <a:buAutoNum type="alphaLcPeriod"/>
            </a:pPr>
            <a:r>
              <a:rPr lang="en-US" sz="1200" b="0" i="0" dirty="0"/>
              <a:t>Transport Layer Security</a:t>
            </a:r>
          </a:p>
          <a:p>
            <a:pPr marL="640080" lvl="2" indent="-228600">
              <a:buFont typeface="+mj-lt"/>
              <a:buAutoNum type="alphaLcPeriod"/>
            </a:pPr>
            <a:r>
              <a:rPr lang="en-US" sz="1200" b="0" i="0" dirty="0"/>
              <a:t>Perfect forward secrecy </a:t>
            </a:r>
          </a:p>
          <a:p>
            <a:pPr marL="342900" indent="-342900">
              <a:spcBef>
                <a:spcPts val="300"/>
              </a:spcBef>
              <a:buClr>
                <a:schemeClr val="tx2">
                  <a:lumMod val="40000"/>
                  <a:lumOff val="60000"/>
                </a:schemeClr>
              </a:buClr>
              <a:buFont typeface="+mj-lt"/>
              <a:buAutoNum type="arabicPeriod"/>
            </a:pPr>
            <a:endParaRPr lang="en-US" sz="1400" i="0" dirty="0">
              <a:solidFill>
                <a:prstClr val="white"/>
              </a:solidFill>
            </a:endParaRPr>
          </a:p>
          <a:p>
            <a:pPr marL="342900" indent="-342900">
              <a:spcBef>
                <a:spcPts val="300"/>
              </a:spcBef>
              <a:buClr>
                <a:schemeClr val="tx2">
                  <a:lumMod val="40000"/>
                  <a:lumOff val="60000"/>
                </a:schemeClr>
              </a:buClr>
              <a:buFont typeface="+mj-lt"/>
              <a:buAutoNum type="arabicPeriod"/>
            </a:pPr>
            <a:r>
              <a:rPr lang="en-US" sz="1400" i="0" dirty="0">
                <a:solidFill>
                  <a:prstClr val="white"/>
                </a:solidFill>
              </a:rPr>
              <a:t>After a ransomware attack, a forensics company needs to review a cryptocurrency transaction between the victim and the attacker. Which of the following will the company MOST likely review to trace this transaction?</a:t>
            </a:r>
            <a:endParaRPr lang="en-US" sz="1100" b="0" i="0" dirty="0"/>
          </a:p>
          <a:p>
            <a:pPr marL="754380" lvl="2" indent="-342900">
              <a:buFont typeface="+mj-lt"/>
              <a:buAutoNum type="alphaLcPeriod"/>
            </a:pPr>
            <a:r>
              <a:rPr lang="en-US" sz="1250" b="0" i="0" dirty="0">
                <a:solidFill>
                  <a:srgbClr val="FFFFFF"/>
                </a:solidFill>
              </a:rPr>
              <a:t>The public ledger</a:t>
            </a:r>
          </a:p>
          <a:p>
            <a:pPr marL="754380" lvl="2" indent="-342900">
              <a:buFont typeface="+mj-lt"/>
              <a:buAutoNum type="alphaLcPeriod"/>
            </a:pPr>
            <a:r>
              <a:rPr lang="en-US" sz="1250" b="0" i="0" dirty="0">
                <a:solidFill>
                  <a:srgbClr val="FFFFFF"/>
                </a:solidFill>
              </a:rPr>
              <a:t>The </a:t>
            </a:r>
            <a:r>
              <a:rPr lang="en-US" sz="1250" b="0" i="0" dirty="0" err="1">
                <a:solidFill>
                  <a:srgbClr val="FFFFFF"/>
                </a:solidFill>
              </a:rPr>
              <a:t>NetFlow</a:t>
            </a:r>
            <a:r>
              <a:rPr lang="en-US" sz="1250" b="0" i="0" dirty="0">
                <a:solidFill>
                  <a:srgbClr val="FFFFFF"/>
                </a:solidFill>
              </a:rPr>
              <a:t> data</a:t>
            </a:r>
          </a:p>
          <a:p>
            <a:pPr marL="754380" lvl="2" indent="-342900">
              <a:buFont typeface="+mj-lt"/>
              <a:buAutoNum type="alphaLcPeriod"/>
            </a:pPr>
            <a:r>
              <a:rPr lang="en-US" sz="1250" b="0" i="0" dirty="0">
                <a:solidFill>
                  <a:srgbClr val="FFFFFF"/>
                </a:solidFill>
              </a:rPr>
              <a:t>A checksum</a:t>
            </a:r>
          </a:p>
          <a:p>
            <a:pPr marL="754380" lvl="2" indent="-342900">
              <a:buFont typeface="+mj-lt"/>
              <a:buAutoNum type="alphaLcPeriod"/>
            </a:pPr>
            <a:r>
              <a:rPr lang="en-US" sz="1250" b="0" i="0" dirty="0"/>
              <a:t>The event log </a:t>
            </a:r>
          </a:p>
        </p:txBody>
      </p:sp>
      <p:sp>
        <p:nvSpPr>
          <p:cNvPr id="3" name="Title 2">
            <a:extLst>
              <a:ext uri="{FF2B5EF4-FFF2-40B4-BE49-F238E27FC236}">
                <a16:creationId xmlns:a16="http://schemas.microsoft.com/office/drawing/2014/main" id="{4E6E64CA-CAB8-1B4E-8688-58431980D2CA}"/>
              </a:ext>
            </a:extLst>
          </p:cNvPr>
          <p:cNvSpPr>
            <a:spLocks noGrp="1"/>
          </p:cNvSpPr>
          <p:nvPr>
            <p:ph type="title"/>
          </p:nvPr>
        </p:nvSpPr>
        <p:spPr/>
        <p:txBody>
          <a:bodyPr/>
          <a:lstStyle/>
          <a:p>
            <a:pPr algn="r"/>
            <a:r>
              <a:rPr lang="en-US" sz="2000" dirty="0"/>
              <a:t>Answer the Questions…</a:t>
            </a:r>
          </a:p>
        </p:txBody>
      </p:sp>
      <p:sp>
        <p:nvSpPr>
          <p:cNvPr id="4" name="Slide Number Placeholder 3">
            <a:extLst>
              <a:ext uri="{FF2B5EF4-FFF2-40B4-BE49-F238E27FC236}">
                <a16:creationId xmlns:a16="http://schemas.microsoft.com/office/drawing/2014/main" id="{09E56A1A-A8B8-014D-B951-966A7A65C3B8}"/>
              </a:ext>
            </a:extLst>
          </p:cNvPr>
          <p:cNvSpPr>
            <a:spLocks noGrp="1"/>
          </p:cNvSpPr>
          <p:nvPr>
            <p:ph type="sldNum" sz="quarter" idx="4"/>
          </p:nvPr>
        </p:nvSpPr>
        <p:spPr/>
        <p:txBody>
          <a:bodyPr/>
          <a:lstStyle/>
          <a:p>
            <a:fld id="{CF8BF5C1-0C31-4117-9346-26B34DEE768C}" type="slidenum">
              <a:rPr lang="en-US" altLang="en-US" smtClean="0"/>
              <a:pPr/>
              <a:t>26</a:t>
            </a:fld>
            <a:endParaRPr lang="en-US" altLang="en-US" dirty="0"/>
          </a:p>
        </p:txBody>
      </p:sp>
    </p:spTree>
    <p:extLst>
      <p:ext uri="{BB962C8B-B14F-4D97-AF65-F5344CB8AC3E}">
        <p14:creationId xmlns:p14="http://schemas.microsoft.com/office/powerpoint/2010/main" val="84511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animEffect transition="in" filter="wipe(down)">
                                      <p:cBhvr>
                                        <p:cTn id="23" dur="580">
                                          <p:stCondLst>
                                            <p:cond delay="0"/>
                                          </p:stCondLst>
                                        </p:cTn>
                                        <p:tgtEl>
                                          <p:spTgt spid="2">
                                            <p:txEl>
                                              <p:pRg st="1" end="1"/>
                                            </p:txEl>
                                          </p:spTgt>
                                        </p:tgtEl>
                                      </p:cBhvr>
                                    </p:animEffect>
                                    <p:anim calcmode="lin" valueType="num">
                                      <p:cBhvr>
                                        <p:cTn id="24" dur="1822" tmFilter="0,0; 0.14,0.36; 0.43,0.73; 0.71,0.91; 1.0,1.0">
                                          <p:stCondLst>
                                            <p:cond delay="0"/>
                                          </p:stCondLst>
                                        </p:cTn>
                                        <p:tgtEl>
                                          <p:spTgt spid="2">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2">
                                            <p:txEl>
                                              <p:pRg st="1" end="1"/>
                                            </p:txEl>
                                          </p:spTgt>
                                        </p:tgtEl>
                                      </p:cBhvr>
                                      <p:to x="100000" y="60000"/>
                                    </p:animScale>
                                    <p:animScale>
                                      <p:cBhvr>
                                        <p:cTn id="30" dur="166" decel="50000">
                                          <p:stCondLst>
                                            <p:cond delay="676"/>
                                          </p:stCondLst>
                                        </p:cTn>
                                        <p:tgtEl>
                                          <p:spTgt spid="2">
                                            <p:txEl>
                                              <p:pRg st="1" end="1"/>
                                            </p:txEl>
                                          </p:spTgt>
                                        </p:tgtEl>
                                      </p:cBhvr>
                                      <p:to x="100000" y="100000"/>
                                    </p:animScale>
                                    <p:animScale>
                                      <p:cBhvr>
                                        <p:cTn id="31" dur="26">
                                          <p:stCondLst>
                                            <p:cond delay="1312"/>
                                          </p:stCondLst>
                                        </p:cTn>
                                        <p:tgtEl>
                                          <p:spTgt spid="2">
                                            <p:txEl>
                                              <p:pRg st="1" end="1"/>
                                            </p:txEl>
                                          </p:spTgt>
                                        </p:tgtEl>
                                      </p:cBhvr>
                                      <p:to x="100000" y="80000"/>
                                    </p:animScale>
                                    <p:animScale>
                                      <p:cBhvr>
                                        <p:cTn id="32" dur="166" decel="50000">
                                          <p:stCondLst>
                                            <p:cond delay="1338"/>
                                          </p:stCondLst>
                                        </p:cTn>
                                        <p:tgtEl>
                                          <p:spTgt spid="2">
                                            <p:txEl>
                                              <p:pRg st="1" end="1"/>
                                            </p:txEl>
                                          </p:spTgt>
                                        </p:tgtEl>
                                      </p:cBhvr>
                                      <p:to x="100000" y="100000"/>
                                    </p:animScale>
                                    <p:animScale>
                                      <p:cBhvr>
                                        <p:cTn id="33" dur="26">
                                          <p:stCondLst>
                                            <p:cond delay="1642"/>
                                          </p:stCondLst>
                                        </p:cTn>
                                        <p:tgtEl>
                                          <p:spTgt spid="2">
                                            <p:txEl>
                                              <p:pRg st="1" end="1"/>
                                            </p:txEl>
                                          </p:spTgt>
                                        </p:tgtEl>
                                      </p:cBhvr>
                                      <p:to x="100000" y="90000"/>
                                    </p:animScale>
                                    <p:animScale>
                                      <p:cBhvr>
                                        <p:cTn id="34" dur="166" decel="50000">
                                          <p:stCondLst>
                                            <p:cond delay="1668"/>
                                          </p:stCondLst>
                                        </p:cTn>
                                        <p:tgtEl>
                                          <p:spTgt spid="2">
                                            <p:txEl>
                                              <p:pRg st="1" end="1"/>
                                            </p:txEl>
                                          </p:spTgt>
                                        </p:tgtEl>
                                      </p:cBhvr>
                                      <p:to x="100000" y="100000"/>
                                    </p:animScale>
                                    <p:animScale>
                                      <p:cBhvr>
                                        <p:cTn id="35" dur="26">
                                          <p:stCondLst>
                                            <p:cond delay="1808"/>
                                          </p:stCondLst>
                                        </p:cTn>
                                        <p:tgtEl>
                                          <p:spTgt spid="2">
                                            <p:txEl>
                                              <p:pRg st="1" end="1"/>
                                            </p:txEl>
                                          </p:spTgt>
                                        </p:tgtEl>
                                      </p:cBhvr>
                                      <p:to x="100000" y="95000"/>
                                    </p:animScale>
                                    <p:animScale>
                                      <p:cBhvr>
                                        <p:cTn id="36" dur="166" decel="50000">
                                          <p:stCondLst>
                                            <p:cond delay="1834"/>
                                          </p:stCondLst>
                                        </p:cTn>
                                        <p:tgtEl>
                                          <p:spTgt spid="2">
                                            <p:txEl>
                                              <p:pRg st="1" end="1"/>
                                            </p:txEl>
                                          </p:spTgt>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
                                            <p:txEl>
                                              <p:pRg st="2" end="2"/>
                                            </p:txEl>
                                          </p:spTgt>
                                        </p:tgtEl>
                                        <p:attrNameLst>
                                          <p:attrName>style.visibility</p:attrName>
                                        </p:attrNameLst>
                                      </p:cBhvr>
                                      <p:to>
                                        <p:strVal val="visible"/>
                                      </p:to>
                                    </p:set>
                                    <p:animEffect transition="in" filter="wipe(down)">
                                      <p:cBhvr>
                                        <p:cTn id="39" dur="580">
                                          <p:stCondLst>
                                            <p:cond delay="0"/>
                                          </p:stCondLst>
                                        </p:cTn>
                                        <p:tgtEl>
                                          <p:spTgt spid="2">
                                            <p:txEl>
                                              <p:pRg st="2" end="2"/>
                                            </p:txEl>
                                          </p:spTgt>
                                        </p:tgtEl>
                                      </p:cBhvr>
                                    </p:animEffect>
                                    <p:anim calcmode="lin" valueType="num">
                                      <p:cBhvr>
                                        <p:cTn id="40" dur="1822" tmFilter="0,0; 0.14,0.36; 0.43,0.73; 0.71,0.91; 1.0,1.0">
                                          <p:stCondLst>
                                            <p:cond delay="0"/>
                                          </p:stCondLst>
                                        </p:cTn>
                                        <p:tgtEl>
                                          <p:spTgt spid="2">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2">
                                            <p:txEl>
                                              <p:pRg st="2" end="2"/>
                                            </p:txEl>
                                          </p:spTgt>
                                        </p:tgtEl>
                                      </p:cBhvr>
                                      <p:to x="100000" y="60000"/>
                                    </p:animScale>
                                    <p:animScale>
                                      <p:cBhvr>
                                        <p:cTn id="46" dur="166" decel="50000">
                                          <p:stCondLst>
                                            <p:cond delay="676"/>
                                          </p:stCondLst>
                                        </p:cTn>
                                        <p:tgtEl>
                                          <p:spTgt spid="2">
                                            <p:txEl>
                                              <p:pRg st="2" end="2"/>
                                            </p:txEl>
                                          </p:spTgt>
                                        </p:tgtEl>
                                      </p:cBhvr>
                                      <p:to x="100000" y="100000"/>
                                    </p:animScale>
                                    <p:animScale>
                                      <p:cBhvr>
                                        <p:cTn id="47" dur="26">
                                          <p:stCondLst>
                                            <p:cond delay="1312"/>
                                          </p:stCondLst>
                                        </p:cTn>
                                        <p:tgtEl>
                                          <p:spTgt spid="2">
                                            <p:txEl>
                                              <p:pRg st="2" end="2"/>
                                            </p:txEl>
                                          </p:spTgt>
                                        </p:tgtEl>
                                      </p:cBhvr>
                                      <p:to x="100000" y="80000"/>
                                    </p:animScale>
                                    <p:animScale>
                                      <p:cBhvr>
                                        <p:cTn id="48" dur="166" decel="50000">
                                          <p:stCondLst>
                                            <p:cond delay="1338"/>
                                          </p:stCondLst>
                                        </p:cTn>
                                        <p:tgtEl>
                                          <p:spTgt spid="2">
                                            <p:txEl>
                                              <p:pRg st="2" end="2"/>
                                            </p:txEl>
                                          </p:spTgt>
                                        </p:tgtEl>
                                      </p:cBhvr>
                                      <p:to x="100000" y="100000"/>
                                    </p:animScale>
                                    <p:animScale>
                                      <p:cBhvr>
                                        <p:cTn id="49" dur="26">
                                          <p:stCondLst>
                                            <p:cond delay="1642"/>
                                          </p:stCondLst>
                                        </p:cTn>
                                        <p:tgtEl>
                                          <p:spTgt spid="2">
                                            <p:txEl>
                                              <p:pRg st="2" end="2"/>
                                            </p:txEl>
                                          </p:spTgt>
                                        </p:tgtEl>
                                      </p:cBhvr>
                                      <p:to x="100000" y="90000"/>
                                    </p:animScale>
                                    <p:animScale>
                                      <p:cBhvr>
                                        <p:cTn id="50" dur="166" decel="50000">
                                          <p:stCondLst>
                                            <p:cond delay="1668"/>
                                          </p:stCondLst>
                                        </p:cTn>
                                        <p:tgtEl>
                                          <p:spTgt spid="2">
                                            <p:txEl>
                                              <p:pRg st="2" end="2"/>
                                            </p:txEl>
                                          </p:spTgt>
                                        </p:tgtEl>
                                      </p:cBhvr>
                                      <p:to x="100000" y="100000"/>
                                    </p:animScale>
                                    <p:animScale>
                                      <p:cBhvr>
                                        <p:cTn id="51" dur="26">
                                          <p:stCondLst>
                                            <p:cond delay="1808"/>
                                          </p:stCondLst>
                                        </p:cTn>
                                        <p:tgtEl>
                                          <p:spTgt spid="2">
                                            <p:txEl>
                                              <p:pRg st="2" end="2"/>
                                            </p:txEl>
                                          </p:spTgt>
                                        </p:tgtEl>
                                      </p:cBhvr>
                                      <p:to x="100000" y="95000"/>
                                    </p:animScale>
                                    <p:animScale>
                                      <p:cBhvr>
                                        <p:cTn id="52" dur="166" decel="50000">
                                          <p:stCondLst>
                                            <p:cond delay="1834"/>
                                          </p:stCondLst>
                                        </p:cTn>
                                        <p:tgtEl>
                                          <p:spTgt spid="2">
                                            <p:txEl>
                                              <p:pRg st="2" end="2"/>
                                            </p:txEl>
                                          </p:spTgt>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2">
                                            <p:txEl>
                                              <p:pRg st="3" end="3"/>
                                            </p:txEl>
                                          </p:spTgt>
                                        </p:tgtEl>
                                        <p:attrNameLst>
                                          <p:attrName>style.visibility</p:attrName>
                                        </p:attrNameLst>
                                      </p:cBhvr>
                                      <p:to>
                                        <p:strVal val="visible"/>
                                      </p:to>
                                    </p:set>
                                    <p:animEffect transition="in" filter="wipe(down)">
                                      <p:cBhvr>
                                        <p:cTn id="55" dur="580">
                                          <p:stCondLst>
                                            <p:cond delay="0"/>
                                          </p:stCondLst>
                                        </p:cTn>
                                        <p:tgtEl>
                                          <p:spTgt spid="2">
                                            <p:txEl>
                                              <p:pRg st="3" end="3"/>
                                            </p:txEl>
                                          </p:spTgt>
                                        </p:tgtEl>
                                      </p:cBhvr>
                                    </p:animEffect>
                                    <p:anim calcmode="lin" valueType="num">
                                      <p:cBhvr>
                                        <p:cTn id="56" dur="1822" tmFilter="0,0; 0.14,0.36; 0.43,0.73; 0.71,0.91; 1.0,1.0">
                                          <p:stCondLst>
                                            <p:cond delay="0"/>
                                          </p:stCondLst>
                                        </p:cTn>
                                        <p:tgtEl>
                                          <p:spTgt spid="2">
                                            <p:txEl>
                                              <p:pRg st="3" end="3"/>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2">
                                            <p:txEl>
                                              <p:pRg st="3" end="3"/>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2">
                                            <p:txEl>
                                              <p:pRg st="3" end="3"/>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2">
                                            <p:txEl>
                                              <p:pRg st="3" end="3"/>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2">
                                            <p:txEl>
                                              <p:pRg st="3" end="3"/>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2">
                                            <p:txEl>
                                              <p:pRg st="3" end="3"/>
                                            </p:txEl>
                                          </p:spTgt>
                                        </p:tgtEl>
                                      </p:cBhvr>
                                      <p:to x="100000" y="60000"/>
                                    </p:animScale>
                                    <p:animScale>
                                      <p:cBhvr>
                                        <p:cTn id="62" dur="166" decel="50000">
                                          <p:stCondLst>
                                            <p:cond delay="676"/>
                                          </p:stCondLst>
                                        </p:cTn>
                                        <p:tgtEl>
                                          <p:spTgt spid="2">
                                            <p:txEl>
                                              <p:pRg st="3" end="3"/>
                                            </p:txEl>
                                          </p:spTgt>
                                        </p:tgtEl>
                                      </p:cBhvr>
                                      <p:to x="100000" y="100000"/>
                                    </p:animScale>
                                    <p:animScale>
                                      <p:cBhvr>
                                        <p:cTn id="63" dur="26">
                                          <p:stCondLst>
                                            <p:cond delay="1312"/>
                                          </p:stCondLst>
                                        </p:cTn>
                                        <p:tgtEl>
                                          <p:spTgt spid="2">
                                            <p:txEl>
                                              <p:pRg st="3" end="3"/>
                                            </p:txEl>
                                          </p:spTgt>
                                        </p:tgtEl>
                                      </p:cBhvr>
                                      <p:to x="100000" y="80000"/>
                                    </p:animScale>
                                    <p:animScale>
                                      <p:cBhvr>
                                        <p:cTn id="64" dur="166" decel="50000">
                                          <p:stCondLst>
                                            <p:cond delay="1338"/>
                                          </p:stCondLst>
                                        </p:cTn>
                                        <p:tgtEl>
                                          <p:spTgt spid="2">
                                            <p:txEl>
                                              <p:pRg st="3" end="3"/>
                                            </p:txEl>
                                          </p:spTgt>
                                        </p:tgtEl>
                                      </p:cBhvr>
                                      <p:to x="100000" y="100000"/>
                                    </p:animScale>
                                    <p:animScale>
                                      <p:cBhvr>
                                        <p:cTn id="65" dur="26">
                                          <p:stCondLst>
                                            <p:cond delay="1642"/>
                                          </p:stCondLst>
                                        </p:cTn>
                                        <p:tgtEl>
                                          <p:spTgt spid="2">
                                            <p:txEl>
                                              <p:pRg st="3" end="3"/>
                                            </p:txEl>
                                          </p:spTgt>
                                        </p:tgtEl>
                                      </p:cBhvr>
                                      <p:to x="100000" y="90000"/>
                                    </p:animScale>
                                    <p:animScale>
                                      <p:cBhvr>
                                        <p:cTn id="66" dur="166" decel="50000">
                                          <p:stCondLst>
                                            <p:cond delay="1668"/>
                                          </p:stCondLst>
                                        </p:cTn>
                                        <p:tgtEl>
                                          <p:spTgt spid="2">
                                            <p:txEl>
                                              <p:pRg st="3" end="3"/>
                                            </p:txEl>
                                          </p:spTgt>
                                        </p:tgtEl>
                                      </p:cBhvr>
                                      <p:to x="100000" y="100000"/>
                                    </p:animScale>
                                    <p:animScale>
                                      <p:cBhvr>
                                        <p:cTn id="67" dur="26">
                                          <p:stCondLst>
                                            <p:cond delay="1808"/>
                                          </p:stCondLst>
                                        </p:cTn>
                                        <p:tgtEl>
                                          <p:spTgt spid="2">
                                            <p:txEl>
                                              <p:pRg st="3" end="3"/>
                                            </p:txEl>
                                          </p:spTgt>
                                        </p:tgtEl>
                                      </p:cBhvr>
                                      <p:to x="100000" y="95000"/>
                                    </p:animScale>
                                    <p:animScale>
                                      <p:cBhvr>
                                        <p:cTn id="68" dur="166" decel="50000">
                                          <p:stCondLst>
                                            <p:cond delay="1834"/>
                                          </p:stCondLst>
                                        </p:cTn>
                                        <p:tgtEl>
                                          <p:spTgt spid="2">
                                            <p:txEl>
                                              <p:pRg st="3" end="3"/>
                                            </p:txEl>
                                          </p:spTgt>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2">
                                            <p:txEl>
                                              <p:pRg st="4" end="4"/>
                                            </p:txEl>
                                          </p:spTgt>
                                        </p:tgtEl>
                                        <p:attrNameLst>
                                          <p:attrName>style.visibility</p:attrName>
                                        </p:attrNameLst>
                                      </p:cBhvr>
                                      <p:to>
                                        <p:strVal val="visible"/>
                                      </p:to>
                                    </p:set>
                                    <p:animEffect transition="in" filter="wipe(down)">
                                      <p:cBhvr>
                                        <p:cTn id="71" dur="580">
                                          <p:stCondLst>
                                            <p:cond delay="0"/>
                                          </p:stCondLst>
                                        </p:cTn>
                                        <p:tgtEl>
                                          <p:spTgt spid="2">
                                            <p:txEl>
                                              <p:pRg st="4" end="4"/>
                                            </p:txEl>
                                          </p:spTgt>
                                        </p:tgtEl>
                                      </p:cBhvr>
                                    </p:animEffect>
                                    <p:anim calcmode="lin" valueType="num">
                                      <p:cBhvr>
                                        <p:cTn id="72" dur="1822" tmFilter="0,0; 0.14,0.36; 0.43,0.73; 0.71,0.91; 1.0,1.0">
                                          <p:stCondLst>
                                            <p:cond delay="0"/>
                                          </p:stCondLst>
                                        </p:cTn>
                                        <p:tgtEl>
                                          <p:spTgt spid="2">
                                            <p:txEl>
                                              <p:pRg st="4" end="4"/>
                                            </p:tx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2">
                                            <p:txEl>
                                              <p:pRg st="4" end="4"/>
                                            </p:tx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2">
                                            <p:txEl>
                                              <p:pRg st="4" end="4"/>
                                            </p:tx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2">
                                            <p:txEl>
                                              <p:pRg st="4" end="4"/>
                                            </p:tx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2">
                                            <p:txEl>
                                              <p:pRg st="4" end="4"/>
                                            </p:tx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2">
                                            <p:txEl>
                                              <p:pRg st="4" end="4"/>
                                            </p:txEl>
                                          </p:spTgt>
                                        </p:tgtEl>
                                      </p:cBhvr>
                                      <p:to x="100000" y="60000"/>
                                    </p:animScale>
                                    <p:animScale>
                                      <p:cBhvr>
                                        <p:cTn id="78" dur="166" decel="50000">
                                          <p:stCondLst>
                                            <p:cond delay="676"/>
                                          </p:stCondLst>
                                        </p:cTn>
                                        <p:tgtEl>
                                          <p:spTgt spid="2">
                                            <p:txEl>
                                              <p:pRg st="4" end="4"/>
                                            </p:txEl>
                                          </p:spTgt>
                                        </p:tgtEl>
                                      </p:cBhvr>
                                      <p:to x="100000" y="100000"/>
                                    </p:animScale>
                                    <p:animScale>
                                      <p:cBhvr>
                                        <p:cTn id="79" dur="26">
                                          <p:stCondLst>
                                            <p:cond delay="1312"/>
                                          </p:stCondLst>
                                        </p:cTn>
                                        <p:tgtEl>
                                          <p:spTgt spid="2">
                                            <p:txEl>
                                              <p:pRg st="4" end="4"/>
                                            </p:txEl>
                                          </p:spTgt>
                                        </p:tgtEl>
                                      </p:cBhvr>
                                      <p:to x="100000" y="80000"/>
                                    </p:animScale>
                                    <p:animScale>
                                      <p:cBhvr>
                                        <p:cTn id="80" dur="166" decel="50000">
                                          <p:stCondLst>
                                            <p:cond delay="1338"/>
                                          </p:stCondLst>
                                        </p:cTn>
                                        <p:tgtEl>
                                          <p:spTgt spid="2">
                                            <p:txEl>
                                              <p:pRg st="4" end="4"/>
                                            </p:txEl>
                                          </p:spTgt>
                                        </p:tgtEl>
                                      </p:cBhvr>
                                      <p:to x="100000" y="100000"/>
                                    </p:animScale>
                                    <p:animScale>
                                      <p:cBhvr>
                                        <p:cTn id="81" dur="26">
                                          <p:stCondLst>
                                            <p:cond delay="1642"/>
                                          </p:stCondLst>
                                        </p:cTn>
                                        <p:tgtEl>
                                          <p:spTgt spid="2">
                                            <p:txEl>
                                              <p:pRg st="4" end="4"/>
                                            </p:txEl>
                                          </p:spTgt>
                                        </p:tgtEl>
                                      </p:cBhvr>
                                      <p:to x="100000" y="90000"/>
                                    </p:animScale>
                                    <p:animScale>
                                      <p:cBhvr>
                                        <p:cTn id="82" dur="166" decel="50000">
                                          <p:stCondLst>
                                            <p:cond delay="1668"/>
                                          </p:stCondLst>
                                        </p:cTn>
                                        <p:tgtEl>
                                          <p:spTgt spid="2">
                                            <p:txEl>
                                              <p:pRg st="4" end="4"/>
                                            </p:txEl>
                                          </p:spTgt>
                                        </p:tgtEl>
                                      </p:cBhvr>
                                      <p:to x="100000" y="100000"/>
                                    </p:animScale>
                                    <p:animScale>
                                      <p:cBhvr>
                                        <p:cTn id="83" dur="26">
                                          <p:stCondLst>
                                            <p:cond delay="1808"/>
                                          </p:stCondLst>
                                        </p:cTn>
                                        <p:tgtEl>
                                          <p:spTgt spid="2">
                                            <p:txEl>
                                              <p:pRg st="4" end="4"/>
                                            </p:txEl>
                                          </p:spTgt>
                                        </p:tgtEl>
                                      </p:cBhvr>
                                      <p:to x="100000" y="95000"/>
                                    </p:animScale>
                                    <p:animScale>
                                      <p:cBhvr>
                                        <p:cTn id="84" dur="166" decel="50000">
                                          <p:stCondLst>
                                            <p:cond delay="1834"/>
                                          </p:stCondLst>
                                        </p:cTn>
                                        <p:tgtEl>
                                          <p:spTgt spid="2">
                                            <p:txEl>
                                              <p:pRg st="4" end="4"/>
                                            </p:txEl>
                                          </p:spTgt>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grpId="0" nodeType="clickEffect">
                                  <p:stCondLst>
                                    <p:cond delay="0"/>
                                  </p:stCondLst>
                                  <p:childTnLst>
                                    <p:set>
                                      <p:cBhvr>
                                        <p:cTn id="88" dur="1" fill="hold">
                                          <p:stCondLst>
                                            <p:cond delay="0"/>
                                          </p:stCondLst>
                                        </p:cTn>
                                        <p:tgtEl>
                                          <p:spTgt spid="2">
                                            <p:txEl>
                                              <p:pRg st="6" end="6"/>
                                            </p:txEl>
                                          </p:spTgt>
                                        </p:tgtEl>
                                        <p:attrNameLst>
                                          <p:attrName>style.visibility</p:attrName>
                                        </p:attrNameLst>
                                      </p:cBhvr>
                                      <p:to>
                                        <p:strVal val="visible"/>
                                      </p:to>
                                    </p:set>
                                    <p:animEffect transition="in" filter="wipe(down)">
                                      <p:cBhvr>
                                        <p:cTn id="89" dur="580">
                                          <p:stCondLst>
                                            <p:cond delay="0"/>
                                          </p:stCondLst>
                                        </p:cTn>
                                        <p:tgtEl>
                                          <p:spTgt spid="2">
                                            <p:txEl>
                                              <p:pRg st="6" end="6"/>
                                            </p:txEl>
                                          </p:spTgt>
                                        </p:tgtEl>
                                      </p:cBhvr>
                                    </p:animEffect>
                                    <p:anim calcmode="lin" valueType="num">
                                      <p:cBhvr>
                                        <p:cTn id="90" dur="1822" tmFilter="0,0; 0.14,0.36; 0.43,0.73; 0.71,0.91; 1.0,1.0">
                                          <p:stCondLst>
                                            <p:cond delay="0"/>
                                          </p:stCondLst>
                                        </p:cTn>
                                        <p:tgtEl>
                                          <p:spTgt spid="2">
                                            <p:txEl>
                                              <p:pRg st="6" end="6"/>
                                            </p:txEl>
                                          </p:spTgt>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2">
                                            <p:txEl>
                                              <p:pRg st="6" end="6"/>
                                            </p:txEl>
                                          </p:spTgt>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2">
                                            <p:txEl>
                                              <p:pRg st="6" end="6"/>
                                            </p:txEl>
                                          </p:spTgt>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2">
                                            <p:txEl>
                                              <p:pRg st="6" end="6"/>
                                            </p:txEl>
                                          </p:spTgt>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2">
                                            <p:txEl>
                                              <p:pRg st="6" end="6"/>
                                            </p:txEl>
                                          </p:spTgt>
                                        </p:tgtEl>
                                        <p:attrNameLst>
                                          <p:attrName>ppt_y</p:attrName>
                                        </p:attrNameLst>
                                      </p:cBhvr>
                                      <p:tavLst>
                                        <p:tav tm="0" fmla="#ppt_y-sin(pi*$)/81">
                                          <p:val>
                                            <p:fltVal val="0"/>
                                          </p:val>
                                        </p:tav>
                                        <p:tav tm="100000">
                                          <p:val>
                                            <p:fltVal val="1"/>
                                          </p:val>
                                        </p:tav>
                                      </p:tavLst>
                                    </p:anim>
                                    <p:animScale>
                                      <p:cBhvr>
                                        <p:cTn id="95" dur="26">
                                          <p:stCondLst>
                                            <p:cond delay="650"/>
                                          </p:stCondLst>
                                        </p:cTn>
                                        <p:tgtEl>
                                          <p:spTgt spid="2">
                                            <p:txEl>
                                              <p:pRg st="6" end="6"/>
                                            </p:txEl>
                                          </p:spTgt>
                                        </p:tgtEl>
                                      </p:cBhvr>
                                      <p:to x="100000" y="60000"/>
                                    </p:animScale>
                                    <p:animScale>
                                      <p:cBhvr>
                                        <p:cTn id="96" dur="166" decel="50000">
                                          <p:stCondLst>
                                            <p:cond delay="676"/>
                                          </p:stCondLst>
                                        </p:cTn>
                                        <p:tgtEl>
                                          <p:spTgt spid="2">
                                            <p:txEl>
                                              <p:pRg st="6" end="6"/>
                                            </p:txEl>
                                          </p:spTgt>
                                        </p:tgtEl>
                                      </p:cBhvr>
                                      <p:to x="100000" y="100000"/>
                                    </p:animScale>
                                    <p:animScale>
                                      <p:cBhvr>
                                        <p:cTn id="97" dur="26">
                                          <p:stCondLst>
                                            <p:cond delay="1312"/>
                                          </p:stCondLst>
                                        </p:cTn>
                                        <p:tgtEl>
                                          <p:spTgt spid="2">
                                            <p:txEl>
                                              <p:pRg st="6" end="6"/>
                                            </p:txEl>
                                          </p:spTgt>
                                        </p:tgtEl>
                                      </p:cBhvr>
                                      <p:to x="100000" y="80000"/>
                                    </p:animScale>
                                    <p:animScale>
                                      <p:cBhvr>
                                        <p:cTn id="98" dur="166" decel="50000">
                                          <p:stCondLst>
                                            <p:cond delay="1338"/>
                                          </p:stCondLst>
                                        </p:cTn>
                                        <p:tgtEl>
                                          <p:spTgt spid="2">
                                            <p:txEl>
                                              <p:pRg st="6" end="6"/>
                                            </p:txEl>
                                          </p:spTgt>
                                        </p:tgtEl>
                                      </p:cBhvr>
                                      <p:to x="100000" y="100000"/>
                                    </p:animScale>
                                    <p:animScale>
                                      <p:cBhvr>
                                        <p:cTn id="99" dur="26">
                                          <p:stCondLst>
                                            <p:cond delay="1642"/>
                                          </p:stCondLst>
                                        </p:cTn>
                                        <p:tgtEl>
                                          <p:spTgt spid="2">
                                            <p:txEl>
                                              <p:pRg st="6" end="6"/>
                                            </p:txEl>
                                          </p:spTgt>
                                        </p:tgtEl>
                                      </p:cBhvr>
                                      <p:to x="100000" y="90000"/>
                                    </p:animScale>
                                    <p:animScale>
                                      <p:cBhvr>
                                        <p:cTn id="100" dur="166" decel="50000">
                                          <p:stCondLst>
                                            <p:cond delay="1668"/>
                                          </p:stCondLst>
                                        </p:cTn>
                                        <p:tgtEl>
                                          <p:spTgt spid="2">
                                            <p:txEl>
                                              <p:pRg st="6" end="6"/>
                                            </p:txEl>
                                          </p:spTgt>
                                        </p:tgtEl>
                                      </p:cBhvr>
                                      <p:to x="100000" y="100000"/>
                                    </p:animScale>
                                    <p:animScale>
                                      <p:cBhvr>
                                        <p:cTn id="101" dur="26">
                                          <p:stCondLst>
                                            <p:cond delay="1808"/>
                                          </p:stCondLst>
                                        </p:cTn>
                                        <p:tgtEl>
                                          <p:spTgt spid="2">
                                            <p:txEl>
                                              <p:pRg st="6" end="6"/>
                                            </p:txEl>
                                          </p:spTgt>
                                        </p:tgtEl>
                                      </p:cBhvr>
                                      <p:to x="100000" y="95000"/>
                                    </p:animScale>
                                    <p:animScale>
                                      <p:cBhvr>
                                        <p:cTn id="102" dur="166" decel="50000">
                                          <p:stCondLst>
                                            <p:cond delay="1834"/>
                                          </p:stCondLst>
                                        </p:cTn>
                                        <p:tgtEl>
                                          <p:spTgt spid="2">
                                            <p:txEl>
                                              <p:pRg st="6" end="6"/>
                                            </p:txEl>
                                          </p:spTgt>
                                        </p:tgtEl>
                                      </p:cBhvr>
                                      <p:to x="100000" y="100000"/>
                                    </p:animScale>
                                  </p:childTnLst>
                                </p:cTn>
                              </p:par>
                              <p:par>
                                <p:cTn id="103" presetID="26" presetClass="entr" presetSubtype="0" fill="hold" grpId="0" nodeType="withEffect">
                                  <p:stCondLst>
                                    <p:cond delay="0"/>
                                  </p:stCondLst>
                                  <p:childTnLst>
                                    <p:set>
                                      <p:cBhvr>
                                        <p:cTn id="104" dur="1" fill="hold">
                                          <p:stCondLst>
                                            <p:cond delay="0"/>
                                          </p:stCondLst>
                                        </p:cTn>
                                        <p:tgtEl>
                                          <p:spTgt spid="2">
                                            <p:txEl>
                                              <p:pRg st="7" end="7"/>
                                            </p:txEl>
                                          </p:spTgt>
                                        </p:tgtEl>
                                        <p:attrNameLst>
                                          <p:attrName>style.visibility</p:attrName>
                                        </p:attrNameLst>
                                      </p:cBhvr>
                                      <p:to>
                                        <p:strVal val="visible"/>
                                      </p:to>
                                    </p:set>
                                    <p:animEffect transition="in" filter="wipe(down)">
                                      <p:cBhvr>
                                        <p:cTn id="105" dur="580">
                                          <p:stCondLst>
                                            <p:cond delay="0"/>
                                          </p:stCondLst>
                                        </p:cTn>
                                        <p:tgtEl>
                                          <p:spTgt spid="2">
                                            <p:txEl>
                                              <p:pRg st="7" end="7"/>
                                            </p:txEl>
                                          </p:spTgt>
                                        </p:tgtEl>
                                      </p:cBhvr>
                                    </p:animEffect>
                                    <p:anim calcmode="lin" valueType="num">
                                      <p:cBhvr>
                                        <p:cTn id="106" dur="1822" tmFilter="0,0; 0.14,0.36; 0.43,0.73; 0.71,0.91; 1.0,1.0">
                                          <p:stCondLst>
                                            <p:cond delay="0"/>
                                          </p:stCondLst>
                                        </p:cTn>
                                        <p:tgtEl>
                                          <p:spTgt spid="2">
                                            <p:txEl>
                                              <p:pRg st="7" end="7"/>
                                            </p:txEl>
                                          </p:spTgt>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2">
                                            <p:txEl>
                                              <p:pRg st="7" end="7"/>
                                            </p:txEl>
                                          </p:spTgt>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2">
                                            <p:txEl>
                                              <p:pRg st="7" end="7"/>
                                            </p:txEl>
                                          </p:spTgt>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2">
                                            <p:txEl>
                                              <p:pRg st="7" end="7"/>
                                            </p:txEl>
                                          </p:spTgt>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2">
                                            <p:txEl>
                                              <p:pRg st="7" end="7"/>
                                            </p:txEl>
                                          </p:spTgt>
                                        </p:tgtEl>
                                        <p:attrNameLst>
                                          <p:attrName>ppt_y</p:attrName>
                                        </p:attrNameLst>
                                      </p:cBhvr>
                                      <p:tavLst>
                                        <p:tav tm="0" fmla="#ppt_y-sin(pi*$)/81">
                                          <p:val>
                                            <p:fltVal val="0"/>
                                          </p:val>
                                        </p:tav>
                                        <p:tav tm="100000">
                                          <p:val>
                                            <p:fltVal val="1"/>
                                          </p:val>
                                        </p:tav>
                                      </p:tavLst>
                                    </p:anim>
                                    <p:animScale>
                                      <p:cBhvr>
                                        <p:cTn id="111" dur="26">
                                          <p:stCondLst>
                                            <p:cond delay="650"/>
                                          </p:stCondLst>
                                        </p:cTn>
                                        <p:tgtEl>
                                          <p:spTgt spid="2">
                                            <p:txEl>
                                              <p:pRg st="7" end="7"/>
                                            </p:txEl>
                                          </p:spTgt>
                                        </p:tgtEl>
                                      </p:cBhvr>
                                      <p:to x="100000" y="60000"/>
                                    </p:animScale>
                                    <p:animScale>
                                      <p:cBhvr>
                                        <p:cTn id="112" dur="166" decel="50000">
                                          <p:stCondLst>
                                            <p:cond delay="676"/>
                                          </p:stCondLst>
                                        </p:cTn>
                                        <p:tgtEl>
                                          <p:spTgt spid="2">
                                            <p:txEl>
                                              <p:pRg st="7" end="7"/>
                                            </p:txEl>
                                          </p:spTgt>
                                        </p:tgtEl>
                                      </p:cBhvr>
                                      <p:to x="100000" y="100000"/>
                                    </p:animScale>
                                    <p:animScale>
                                      <p:cBhvr>
                                        <p:cTn id="113" dur="26">
                                          <p:stCondLst>
                                            <p:cond delay="1312"/>
                                          </p:stCondLst>
                                        </p:cTn>
                                        <p:tgtEl>
                                          <p:spTgt spid="2">
                                            <p:txEl>
                                              <p:pRg st="7" end="7"/>
                                            </p:txEl>
                                          </p:spTgt>
                                        </p:tgtEl>
                                      </p:cBhvr>
                                      <p:to x="100000" y="80000"/>
                                    </p:animScale>
                                    <p:animScale>
                                      <p:cBhvr>
                                        <p:cTn id="114" dur="166" decel="50000">
                                          <p:stCondLst>
                                            <p:cond delay="1338"/>
                                          </p:stCondLst>
                                        </p:cTn>
                                        <p:tgtEl>
                                          <p:spTgt spid="2">
                                            <p:txEl>
                                              <p:pRg st="7" end="7"/>
                                            </p:txEl>
                                          </p:spTgt>
                                        </p:tgtEl>
                                      </p:cBhvr>
                                      <p:to x="100000" y="100000"/>
                                    </p:animScale>
                                    <p:animScale>
                                      <p:cBhvr>
                                        <p:cTn id="115" dur="26">
                                          <p:stCondLst>
                                            <p:cond delay="1642"/>
                                          </p:stCondLst>
                                        </p:cTn>
                                        <p:tgtEl>
                                          <p:spTgt spid="2">
                                            <p:txEl>
                                              <p:pRg st="7" end="7"/>
                                            </p:txEl>
                                          </p:spTgt>
                                        </p:tgtEl>
                                      </p:cBhvr>
                                      <p:to x="100000" y="90000"/>
                                    </p:animScale>
                                    <p:animScale>
                                      <p:cBhvr>
                                        <p:cTn id="116" dur="166" decel="50000">
                                          <p:stCondLst>
                                            <p:cond delay="1668"/>
                                          </p:stCondLst>
                                        </p:cTn>
                                        <p:tgtEl>
                                          <p:spTgt spid="2">
                                            <p:txEl>
                                              <p:pRg st="7" end="7"/>
                                            </p:txEl>
                                          </p:spTgt>
                                        </p:tgtEl>
                                      </p:cBhvr>
                                      <p:to x="100000" y="100000"/>
                                    </p:animScale>
                                    <p:animScale>
                                      <p:cBhvr>
                                        <p:cTn id="117" dur="26">
                                          <p:stCondLst>
                                            <p:cond delay="1808"/>
                                          </p:stCondLst>
                                        </p:cTn>
                                        <p:tgtEl>
                                          <p:spTgt spid="2">
                                            <p:txEl>
                                              <p:pRg st="7" end="7"/>
                                            </p:txEl>
                                          </p:spTgt>
                                        </p:tgtEl>
                                      </p:cBhvr>
                                      <p:to x="100000" y="95000"/>
                                    </p:animScale>
                                    <p:animScale>
                                      <p:cBhvr>
                                        <p:cTn id="118" dur="166" decel="50000">
                                          <p:stCondLst>
                                            <p:cond delay="1834"/>
                                          </p:stCondLst>
                                        </p:cTn>
                                        <p:tgtEl>
                                          <p:spTgt spid="2">
                                            <p:txEl>
                                              <p:pRg st="7" end="7"/>
                                            </p:txEl>
                                          </p:spTgt>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2">
                                            <p:txEl>
                                              <p:pRg st="8" end="8"/>
                                            </p:txEl>
                                          </p:spTgt>
                                        </p:tgtEl>
                                        <p:attrNameLst>
                                          <p:attrName>style.visibility</p:attrName>
                                        </p:attrNameLst>
                                      </p:cBhvr>
                                      <p:to>
                                        <p:strVal val="visible"/>
                                      </p:to>
                                    </p:set>
                                    <p:animEffect transition="in" filter="wipe(down)">
                                      <p:cBhvr>
                                        <p:cTn id="121" dur="580">
                                          <p:stCondLst>
                                            <p:cond delay="0"/>
                                          </p:stCondLst>
                                        </p:cTn>
                                        <p:tgtEl>
                                          <p:spTgt spid="2">
                                            <p:txEl>
                                              <p:pRg st="8" end="8"/>
                                            </p:txEl>
                                          </p:spTgt>
                                        </p:tgtEl>
                                      </p:cBhvr>
                                    </p:animEffect>
                                    <p:anim calcmode="lin" valueType="num">
                                      <p:cBhvr>
                                        <p:cTn id="122" dur="1822" tmFilter="0,0; 0.14,0.36; 0.43,0.73; 0.71,0.91; 1.0,1.0">
                                          <p:stCondLst>
                                            <p:cond delay="0"/>
                                          </p:stCondLst>
                                        </p:cTn>
                                        <p:tgtEl>
                                          <p:spTgt spid="2">
                                            <p:txEl>
                                              <p:pRg st="8" end="8"/>
                                            </p:txEl>
                                          </p:spTgt>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2">
                                            <p:txEl>
                                              <p:pRg st="8" end="8"/>
                                            </p:txEl>
                                          </p:spTgt>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2">
                                            <p:txEl>
                                              <p:pRg st="8" end="8"/>
                                            </p:txEl>
                                          </p:spTgt>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2">
                                            <p:txEl>
                                              <p:pRg st="8" end="8"/>
                                            </p:txEl>
                                          </p:spTgt>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2">
                                            <p:txEl>
                                              <p:pRg st="8" end="8"/>
                                            </p:txEl>
                                          </p:spTgt>
                                        </p:tgtEl>
                                        <p:attrNameLst>
                                          <p:attrName>ppt_y</p:attrName>
                                        </p:attrNameLst>
                                      </p:cBhvr>
                                      <p:tavLst>
                                        <p:tav tm="0" fmla="#ppt_y-sin(pi*$)/81">
                                          <p:val>
                                            <p:fltVal val="0"/>
                                          </p:val>
                                        </p:tav>
                                        <p:tav tm="100000">
                                          <p:val>
                                            <p:fltVal val="1"/>
                                          </p:val>
                                        </p:tav>
                                      </p:tavLst>
                                    </p:anim>
                                    <p:animScale>
                                      <p:cBhvr>
                                        <p:cTn id="127" dur="26">
                                          <p:stCondLst>
                                            <p:cond delay="650"/>
                                          </p:stCondLst>
                                        </p:cTn>
                                        <p:tgtEl>
                                          <p:spTgt spid="2">
                                            <p:txEl>
                                              <p:pRg st="8" end="8"/>
                                            </p:txEl>
                                          </p:spTgt>
                                        </p:tgtEl>
                                      </p:cBhvr>
                                      <p:to x="100000" y="60000"/>
                                    </p:animScale>
                                    <p:animScale>
                                      <p:cBhvr>
                                        <p:cTn id="128" dur="166" decel="50000">
                                          <p:stCondLst>
                                            <p:cond delay="676"/>
                                          </p:stCondLst>
                                        </p:cTn>
                                        <p:tgtEl>
                                          <p:spTgt spid="2">
                                            <p:txEl>
                                              <p:pRg st="8" end="8"/>
                                            </p:txEl>
                                          </p:spTgt>
                                        </p:tgtEl>
                                      </p:cBhvr>
                                      <p:to x="100000" y="100000"/>
                                    </p:animScale>
                                    <p:animScale>
                                      <p:cBhvr>
                                        <p:cTn id="129" dur="26">
                                          <p:stCondLst>
                                            <p:cond delay="1312"/>
                                          </p:stCondLst>
                                        </p:cTn>
                                        <p:tgtEl>
                                          <p:spTgt spid="2">
                                            <p:txEl>
                                              <p:pRg st="8" end="8"/>
                                            </p:txEl>
                                          </p:spTgt>
                                        </p:tgtEl>
                                      </p:cBhvr>
                                      <p:to x="100000" y="80000"/>
                                    </p:animScale>
                                    <p:animScale>
                                      <p:cBhvr>
                                        <p:cTn id="130" dur="166" decel="50000">
                                          <p:stCondLst>
                                            <p:cond delay="1338"/>
                                          </p:stCondLst>
                                        </p:cTn>
                                        <p:tgtEl>
                                          <p:spTgt spid="2">
                                            <p:txEl>
                                              <p:pRg st="8" end="8"/>
                                            </p:txEl>
                                          </p:spTgt>
                                        </p:tgtEl>
                                      </p:cBhvr>
                                      <p:to x="100000" y="100000"/>
                                    </p:animScale>
                                    <p:animScale>
                                      <p:cBhvr>
                                        <p:cTn id="131" dur="26">
                                          <p:stCondLst>
                                            <p:cond delay="1642"/>
                                          </p:stCondLst>
                                        </p:cTn>
                                        <p:tgtEl>
                                          <p:spTgt spid="2">
                                            <p:txEl>
                                              <p:pRg st="8" end="8"/>
                                            </p:txEl>
                                          </p:spTgt>
                                        </p:tgtEl>
                                      </p:cBhvr>
                                      <p:to x="100000" y="90000"/>
                                    </p:animScale>
                                    <p:animScale>
                                      <p:cBhvr>
                                        <p:cTn id="132" dur="166" decel="50000">
                                          <p:stCondLst>
                                            <p:cond delay="1668"/>
                                          </p:stCondLst>
                                        </p:cTn>
                                        <p:tgtEl>
                                          <p:spTgt spid="2">
                                            <p:txEl>
                                              <p:pRg st="8" end="8"/>
                                            </p:txEl>
                                          </p:spTgt>
                                        </p:tgtEl>
                                      </p:cBhvr>
                                      <p:to x="100000" y="100000"/>
                                    </p:animScale>
                                    <p:animScale>
                                      <p:cBhvr>
                                        <p:cTn id="133" dur="26">
                                          <p:stCondLst>
                                            <p:cond delay="1808"/>
                                          </p:stCondLst>
                                        </p:cTn>
                                        <p:tgtEl>
                                          <p:spTgt spid="2">
                                            <p:txEl>
                                              <p:pRg st="8" end="8"/>
                                            </p:txEl>
                                          </p:spTgt>
                                        </p:tgtEl>
                                      </p:cBhvr>
                                      <p:to x="100000" y="95000"/>
                                    </p:animScale>
                                    <p:animScale>
                                      <p:cBhvr>
                                        <p:cTn id="134" dur="166" decel="50000">
                                          <p:stCondLst>
                                            <p:cond delay="1834"/>
                                          </p:stCondLst>
                                        </p:cTn>
                                        <p:tgtEl>
                                          <p:spTgt spid="2">
                                            <p:txEl>
                                              <p:pRg st="8" end="8"/>
                                            </p:txEl>
                                          </p:spTgt>
                                        </p:tgtEl>
                                      </p:cBhvr>
                                      <p:to x="100000" y="100000"/>
                                    </p:animScale>
                                  </p:childTnLst>
                                </p:cTn>
                              </p:par>
                              <p:par>
                                <p:cTn id="135" presetID="26" presetClass="entr" presetSubtype="0" fill="hold" grpId="0" nodeType="withEffect">
                                  <p:stCondLst>
                                    <p:cond delay="0"/>
                                  </p:stCondLst>
                                  <p:childTnLst>
                                    <p:set>
                                      <p:cBhvr>
                                        <p:cTn id="136" dur="1" fill="hold">
                                          <p:stCondLst>
                                            <p:cond delay="0"/>
                                          </p:stCondLst>
                                        </p:cTn>
                                        <p:tgtEl>
                                          <p:spTgt spid="2">
                                            <p:txEl>
                                              <p:pRg st="9" end="9"/>
                                            </p:txEl>
                                          </p:spTgt>
                                        </p:tgtEl>
                                        <p:attrNameLst>
                                          <p:attrName>style.visibility</p:attrName>
                                        </p:attrNameLst>
                                      </p:cBhvr>
                                      <p:to>
                                        <p:strVal val="visible"/>
                                      </p:to>
                                    </p:set>
                                    <p:animEffect transition="in" filter="wipe(down)">
                                      <p:cBhvr>
                                        <p:cTn id="137" dur="580">
                                          <p:stCondLst>
                                            <p:cond delay="0"/>
                                          </p:stCondLst>
                                        </p:cTn>
                                        <p:tgtEl>
                                          <p:spTgt spid="2">
                                            <p:txEl>
                                              <p:pRg st="9" end="9"/>
                                            </p:txEl>
                                          </p:spTgt>
                                        </p:tgtEl>
                                      </p:cBhvr>
                                    </p:animEffect>
                                    <p:anim calcmode="lin" valueType="num">
                                      <p:cBhvr>
                                        <p:cTn id="138" dur="1822" tmFilter="0,0; 0.14,0.36; 0.43,0.73; 0.71,0.91; 1.0,1.0">
                                          <p:stCondLst>
                                            <p:cond delay="0"/>
                                          </p:stCondLst>
                                        </p:cTn>
                                        <p:tgtEl>
                                          <p:spTgt spid="2">
                                            <p:txEl>
                                              <p:pRg st="9" end="9"/>
                                            </p:txEl>
                                          </p:spTgt>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2">
                                            <p:txEl>
                                              <p:pRg st="9" end="9"/>
                                            </p:txEl>
                                          </p:spTgt>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2">
                                            <p:txEl>
                                              <p:pRg st="9" end="9"/>
                                            </p:txEl>
                                          </p:spTgt>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2">
                                            <p:txEl>
                                              <p:pRg st="9" end="9"/>
                                            </p:txEl>
                                          </p:spTgt>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2">
                                            <p:txEl>
                                              <p:pRg st="9" end="9"/>
                                            </p:txEl>
                                          </p:spTgt>
                                        </p:tgtEl>
                                        <p:attrNameLst>
                                          <p:attrName>ppt_y</p:attrName>
                                        </p:attrNameLst>
                                      </p:cBhvr>
                                      <p:tavLst>
                                        <p:tav tm="0" fmla="#ppt_y-sin(pi*$)/81">
                                          <p:val>
                                            <p:fltVal val="0"/>
                                          </p:val>
                                        </p:tav>
                                        <p:tav tm="100000">
                                          <p:val>
                                            <p:fltVal val="1"/>
                                          </p:val>
                                        </p:tav>
                                      </p:tavLst>
                                    </p:anim>
                                    <p:animScale>
                                      <p:cBhvr>
                                        <p:cTn id="143" dur="26">
                                          <p:stCondLst>
                                            <p:cond delay="650"/>
                                          </p:stCondLst>
                                        </p:cTn>
                                        <p:tgtEl>
                                          <p:spTgt spid="2">
                                            <p:txEl>
                                              <p:pRg st="9" end="9"/>
                                            </p:txEl>
                                          </p:spTgt>
                                        </p:tgtEl>
                                      </p:cBhvr>
                                      <p:to x="100000" y="60000"/>
                                    </p:animScale>
                                    <p:animScale>
                                      <p:cBhvr>
                                        <p:cTn id="144" dur="166" decel="50000">
                                          <p:stCondLst>
                                            <p:cond delay="676"/>
                                          </p:stCondLst>
                                        </p:cTn>
                                        <p:tgtEl>
                                          <p:spTgt spid="2">
                                            <p:txEl>
                                              <p:pRg st="9" end="9"/>
                                            </p:txEl>
                                          </p:spTgt>
                                        </p:tgtEl>
                                      </p:cBhvr>
                                      <p:to x="100000" y="100000"/>
                                    </p:animScale>
                                    <p:animScale>
                                      <p:cBhvr>
                                        <p:cTn id="145" dur="26">
                                          <p:stCondLst>
                                            <p:cond delay="1312"/>
                                          </p:stCondLst>
                                        </p:cTn>
                                        <p:tgtEl>
                                          <p:spTgt spid="2">
                                            <p:txEl>
                                              <p:pRg st="9" end="9"/>
                                            </p:txEl>
                                          </p:spTgt>
                                        </p:tgtEl>
                                      </p:cBhvr>
                                      <p:to x="100000" y="80000"/>
                                    </p:animScale>
                                    <p:animScale>
                                      <p:cBhvr>
                                        <p:cTn id="146" dur="166" decel="50000">
                                          <p:stCondLst>
                                            <p:cond delay="1338"/>
                                          </p:stCondLst>
                                        </p:cTn>
                                        <p:tgtEl>
                                          <p:spTgt spid="2">
                                            <p:txEl>
                                              <p:pRg st="9" end="9"/>
                                            </p:txEl>
                                          </p:spTgt>
                                        </p:tgtEl>
                                      </p:cBhvr>
                                      <p:to x="100000" y="100000"/>
                                    </p:animScale>
                                    <p:animScale>
                                      <p:cBhvr>
                                        <p:cTn id="147" dur="26">
                                          <p:stCondLst>
                                            <p:cond delay="1642"/>
                                          </p:stCondLst>
                                        </p:cTn>
                                        <p:tgtEl>
                                          <p:spTgt spid="2">
                                            <p:txEl>
                                              <p:pRg st="9" end="9"/>
                                            </p:txEl>
                                          </p:spTgt>
                                        </p:tgtEl>
                                      </p:cBhvr>
                                      <p:to x="100000" y="90000"/>
                                    </p:animScale>
                                    <p:animScale>
                                      <p:cBhvr>
                                        <p:cTn id="148" dur="166" decel="50000">
                                          <p:stCondLst>
                                            <p:cond delay="1668"/>
                                          </p:stCondLst>
                                        </p:cTn>
                                        <p:tgtEl>
                                          <p:spTgt spid="2">
                                            <p:txEl>
                                              <p:pRg st="9" end="9"/>
                                            </p:txEl>
                                          </p:spTgt>
                                        </p:tgtEl>
                                      </p:cBhvr>
                                      <p:to x="100000" y="100000"/>
                                    </p:animScale>
                                    <p:animScale>
                                      <p:cBhvr>
                                        <p:cTn id="149" dur="26">
                                          <p:stCondLst>
                                            <p:cond delay="1808"/>
                                          </p:stCondLst>
                                        </p:cTn>
                                        <p:tgtEl>
                                          <p:spTgt spid="2">
                                            <p:txEl>
                                              <p:pRg st="9" end="9"/>
                                            </p:txEl>
                                          </p:spTgt>
                                        </p:tgtEl>
                                      </p:cBhvr>
                                      <p:to x="100000" y="95000"/>
                                    </p:animScale>
                                    <p:animScale>
                                      <p:cBhvr>
                                        <p:cTn id="150" dur="166" decel="50000">
                                          <p:stCondLst>
                                            <p:cond delay="1834"/>
                                          </p:stCondLst>
                                        </p:cTn>
                                        <p:tgtEl>
                                          <p:spTgt spid="2">
                                            <p:txEl>
                                              <p:pRg st="9" end="9"/>
                                            </p:txEl>
                                          </p:spTgt>
                                        </p:tgtEl>
                                      </p:cBhvr>
                                      <p:to x="100000" y="100000"/>
                                    </p:animScale>
                                  </p:childTnLst>
                                </p:cTn>
                              </p:par>
                              <p:par>
                                <p:cTn id="151" presetID="26" presetClass="entr" presetSubtype="0" fill="hold" grpId="0" nodeType="withEffect">
                                  <p:stCondLst>
                                    <p:cond delay="0"/>
                                  </p:stCondLst>
                                  <p:childTnLst>
                                    <p:set>
                                      <p:cBhvr>
                                        <p:cTn id="152" dur="1" fill="hold">
                                          <p:stCondLst>
                                            <p:cond delay="0"/>
                                          </p:stCondLst>
                                        </p:cTn>
                                        <p:tgtEl>
                                          <p:spTgt spid="2">
                                            <p:txEl>
                                              <p:pRg st="10" end="10"/>
                                            </p:txEl>
                                          </p:spTgt>
                                        </p:tgtEl>
                                        <p:attrNameLst>
                                          <p:attrName>style.visibility</p:attrName>
                                        </p:attrNameLst>
                                      </p:cBhvr>
                                      <p:to>
                                        <p:strVal val="visible"/>
                                      </p:to>
                                    </p:set>
                                    <p:animEffect transition="in" filter="wipe(down)">
                                      <p:cBhvr>
                                        <p:cTn id="153" dur="580">
                                          <p:stCondLst>
                                            <p:cond delay="0"/>
                                          </p:stCondLst>
                                        </p:cTn>
                                        <p:tgtEl>
                                          <p:spTgt spid="2">
                                            <p:txEl>
                                              <p:pRg st="10" end="10"/>
                                            </p:txEl>
                                          </p:spTgt>
                                        </p:tgtEl>
                                      </p:cBhvr>
                                    </p:animEffect>
                                    <p:anim calcmode="lin" valueType="num">
                                      <p:cBhvr>
                                        <p:cTn id="154" dur="1822" tmFilter="0,0; 0.14,0.36; 0.43,0.73; 0.71,0.91; 1.0,1.0">
                                          <p:stCondLst>
                                            <p:cond delay="0"/>
                                          </p:stCondLst>
                                        </p:cTn>
                                        <p:tgtEl>
                                          <p:spTgt spid="2">
                                            <p:txEl>
                                              <p:pRg st="10" end="10"/>
                                            </p:txEl>
                                          </p:spTgt>
                                        </p:tgtEl>
                                        <p:attrNameLst>
                                          <p:attrName>ppt_x</p:attrName>
                                        </p:attrNameLst>
                                      </p:cBhvr>
                                      <p:tavLst>
                                        <p:tav tm="0">
                                          <p:val>
                                            <p:strVal val="#ppt_x-0.25"/>
                                          </p:val>
                                        </p:tav>
                                        <p:tav tm="100000">
                                          <p:val>
                                            <p:strVal val="#ppt_x"/>
                                          </p:val>
                                        </p:tav>
                                      </p:tavLst>
                                    </p:anim>
                                    <p:anim calcmode="lin" valueType="num">
                                      <p:cBhvr>
                                        <p:cTn id="155" dur="664" tmFilter="0.0,0.0; 0.25,0.07; 0.50,0.2; 0.75,0.467; 1.0,1.0">
                                          <p:stCondLst>
                                            <p:cond delay="0"/>
                                          </p:stCondLst>
                                        </p:cTn>
                                        <p:tgtEl>
                                          <p:spTgt spid="2">
                                            <p:txEl>
                                              <p:pRg st="10" end="10"/>
                                            </p:txEl>
                                          </p:spTgt>
                                        </p:tgtEl>
                                        <p:attrNameLst>
                                          <p:attrName>ppt_y</p:attrName>
                                        </p:attrNameLst>
                                      </p:cBhvr>
                                      <p:tavLst>
                                        <p:tav tm="0" fmla="#ppt_y-sin(pi*$)/3">
                                          <p:val>
                                            <p:fltVal val="0.5"/>
                                          </p:val>
                                        </p:tav>
                                        <p:tav tm="100000">
                                          <p:val>
                                            <p:fltVal val="1"/>
                                          </p:val>
                                        </p:tav>
                                      </p:tavLst>
                                    </p:anim>
                                    <p:anim calcmode="lin" valueType="num">
                                      <p:cBhvr>
                                        <p:cTn id="156" dur="664" tmFilter="0, 0; 0.125,0.2665; 0.25,0.4; 0.375,0.465; 0.5,0.5;  0.625,0.535; 0.75,0.6; 0.875,0.7335; 1,1">
                                          <p:stCondLst>
                                            <p:cond delay="664"/>
                                          </p:stCondLst>
                                        </p:cTn>
                                        <p:tgtEl>
                                          <p:spTgt spid="2">
                                            <p:txEl>
                                              <p:pRg st="10" end="10"/>
                                            </p:txEl>
                                          </p:spTgt>
                                        </p:tgtEl>
                                        <p:attrNameLst>
                                          <p:attrName>ppt_y</p:attrName>
                                        </p:attrNameLst>
                                      </p:cBhvr>
                                      <p:tavLst>
                                        <p:tav tm="0" fmla="#ppt_y-sin(pi*$)/9">
                                          <p:val>
                                            <p:fltVal val="0"/>
                                          </p:val>
                                        </p:tav>
                                        <p:tav tm="100000">
                                          <p:val>
                                            <p:fltVal val="1"/>
                                          </p:val>
                                        </p:tav>
                                      </p:tavLst>
                                    </p:anim>
                                    <p:anim calcmode="lin" valueType="num">
                                      <p:cBhvr>
                                        <p:cTn id="157" dur="332" tmFilter="0, 0; 0.125,0.2665; 0.25,0.4; 0.375,0.465; 0.5,0.5;  0.625,0.535; 0.75,0.6; 0.875,0.7335; 1,1">
                                          <p:stCondLst>
                                            <p:cond delay="1324"/>
                                          </p:stCondLst>
                                        </p:cTn>
                                        <p:tgtEl>
                                          <p:spTgt spid="2">
                                            <p:txEl>
                                              <p:pRg st="10" end="10"/>
                                            </p:txEl>
                                          </p:spTgt>
                                        </p:tgtEl>
                                        <p:attrNameLst>
                                          <p:attrName>ppt_y</p:attrName>
                                        </p:attrNameLst>
                                      </p:cBhvr>
                                      <p:tavLst>
                                        <p:tav tm="0" fmla="#ppt_y-sin(pi*$)/27">
                                          <p:val>
                                            <p:fltVal val="0"/>
                                          </p:val>
                                        </p:tav>
                                        <p:tav tm="100000">
                                          <p:val>
                                            <p:fltVal val="1"/>
                                          </p:val>
                                        </p:tav>
                                      </p:tavLst>
                                    </p:anim>
                                    <p:anim calcmode="lin" valueType="num">
                                      <p:cBhvr>
                                        <p:cTn id="158" dur="164" tmFilter="0, 0; 0.125,0.2665; 0.25,0.4; 0.375,0.465; 0.5,0.5;  0.625,0.535; 0.75,0.6; 0.875,0.7335; 1,1">
                                          <p:stCondLst>
                                            <p:cond delay="1656"/>
                                          </p:stCondLst>
                                        </p:cTn>
                                        <p:tgtEl>
                                          <p:spTgt spid="2">
                                            <p:txEl>
                                              <p:pRg st="10" end="10"/>
                                            </p:txEl>
                                          </p:spTgt>
                                        </p:tgtEl>
                                        <p:attrNameLst>
                                          <p:attrName>ppt_y</p:attrName>
                                        </p:attrNameLst>
                                      </p:cBhvr>
                                      <p:tavLst>
                                        <p:tav tm="0" fmla="#ppt_y-sin(pi*$)/81">
                                          <p:val>
                                            <p:fltVal val="0"/>
                                          </p:val>
                                        </p:tav>
                                        <p:tav tm="100000">
                                          <p:val>
                                            <p:fltVal val="1"/>
                                          </p:val>
                                        </p:tav>
                                      </p:tavLst>
                                    </p:anim>
                                    <p:animScale>
                                      <p:cBhvr>
                                        <p:cTn id="159" dur="26">
                                          <p:stCondLst>
                                            <p:cond delay="650"/>
                                          </p:stCondLst>
                                        </p:cTn>
                                        <p:tgtEl>
                                          <p:spTgt spid="2">
                                            <p:txEl>
                                              <p:pRg st="10" end="10"/>
                                            </p:txEl>
                                          </p:spTgt>
                                        </p:tgtEl>
                                      </p:cBhvr>
                                      <p:to x="100000" y="60000"/>
                                    </p:animScale>
                                    <p:animScale>
                                      <p:cBhvr>
                                        <p:cTn id="160" dur="166" decel="50000">
                                          <p:stCondLst>
                                            <p:cond delay="676"/>
                                          </p:stCondLst>
                                        </p:cTn>
                                        <p:tgtEl>
                                          <p:spTgt spid="2">
                                            <p:txEl>
                                              <p:pRg st="10" end="10"/>
                                            </p:txEl>
                                          </p:spTgt>
                                        </p:tgtEl>
                                      </p:cBhvr>
                                      <p:to x="100000" y="100000"/>
                                    </p:animScale>
                                    <p:animScale>
                                      <p:cBhvr>
                                        <p:cTn id="161" dur="26">
                                          <p:stCondLst>
                                            <p:cond delay="1312"/>
                                          </p:stCondLst>
                                        </p:cTn>
                                        <p:tgtEl>
                                          <p:spTgt spid="2">
                                            <p:txEl>
                                              <p:pRg st="10" end="10"/>
                                            </p:txEl>
                                          </p:spTgt>
                                        </p:tgtEl>
                                      </p:cBhvr>
                                      <p:to x="100000" y="80000"/>
                                    </p:animScale>
                                    <p:animScale>
                                      <p:cBhvr>
                                        <p:cTn id="162" dur="166" decel="50000">
                                          <p:stCondLst>
                                            <p:cond delay="1338"/>
                                          </p:stCondLst>
                                        </p:cTn>
                                        <p:tgtEl>
                                          <p:spTgt spid="2">
                                            <p:txEl>
                                              <p:pRg st="10" end="10"/>
                                            </p:txEl>
                                          </p:spTgt>
                                        </p:tgtEl>
                                      </p:cBhvr>
                                      <p:to x="100000" y="100000"/>
                                    </p:animScale>
                                    <p:animScale>
                                      <p:cBhvr>
                                        <p:cTn id="163" dur="26">
                                          <p:stCondLst>
                                            <p:cond delay="1642"/>
                                          </p:stCondLst>
                                        </p:cTn>
                                        <p:tgtEl>
                                          <p:spTgt spid="2">
                                            <p:txEl>
                                              <p:pRg st="10" end="10"/>
                                            </p:txEl>
                                          </p:spTgt>
                                        </p:tgtEl>
                                      </p:cBhvr>
                                      <p:to x="100000" y="90000"/>
                                    </p:animScale>
                                    <p:animScale>
                                      <p:cBhvr>
                                        <p:cTn id="164" dur="166" decel="50000">
                                          <p:stCondLst>
                                            <p:cond delay="1668"/>
                                          </p:stCondLst>
                                        </p:cTn>
                                        <p:tgtEl>
                                          <p:spTgt spid="2">
                                            <p:txEl>
                                              <p:pRg st="10" end="10"/>
                                            </p:txEl>
                                          </p:spTgt>
                                        </p:tgtEl>
                                      </p:cBhvr>
                                      <p:to x="100000" y="100000"/>
                                    </p:animScale>
                                    <p:animScale>
                                      <p:cBhvr>
                                        <p:cTn id="165" dur="26">
                                          <p:stCondLst>
                                            <p:cond delay="1808"/>
                                          </p:stCondLst>
                                        </p:cTn>
                                        <p:tgtEl>
                                          <p:spTgt spid="2">
                                            <p:txEl>
                                              <p:pRg st="10" end="10"/>
                                            </p:txEl>
                                          </p:spTgt>
                                        </p:tgtEl>
                                      </p:cBhvr>
                                      <p:to x="100000" y="95000"/>
                                    </p:animScale>
                                    <p:animScale>
                                      <p:cBhvr>
                                        <p:cTn id="166" dur="166" decel="50000">
                                          <p:stCondLst>
                                            <p:cond delay="1834"/>
                                          </p:stCondLst>
                                        </p:cTn>
                                        <p:tgtEl>
                                          <p:spTgt spid="2">
                                            <p:txEl>
                                              <p:pRg st="10" end="1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Question mark on green pastel background">
            <a:extLst>
              <a:ext uri="{FF2B5EF4-FFF2-40B4-BE49-F238E27FC236}">
                <a16:creationId xmlns:a16="http://schemas.microsoft.com/office/drawing/2014/main" id="{80D588C0-BCD2-4DBC-9022-BA816F3A40D4}"/>
              </a:ext>
            </a:extLst>
          </p:cNvPr>
          <p:cNvPicPr>
            <a:picLocks noChangeAspect="1"/>
          </p:cNvPicPr>
          <p:nvPr/>
        </p:nvPicPr>
        <p:blipFill rotWithShape="1">
          <a:blip r:embed="rId3"/>
          <a:srcRect t="12969" r="-2" b="30804"/>
          <a:stretch/>
        </p:blipFill>
        <p:spPr>
          <a:xfrm>
            <a:off x="341924" y="980347"/>
            <a:ext cx="8460152" cy="3567590"/>
          </a:xfrm>
          <a:prstGeom prst="rect">
            <a:avLst/>
          </a:prstGeom>
          <a:noFill/>
        </p:spPr>
      </p:pic>
      <p:sp>
        <p:nvSpPr>
          <p:cNvPr id="8" name="Title 1">
            <a:extLst>
              <a:ext uri="{FF2B5EF4-FFF2-40B4-BE49-F238E27FC236}">
                <a16:creationId xmlns:a16="http://schemas.microsoft.com/office/drawing/2014/main" id="{62660C21-9662-4DDC-8741-B081489C9E95}"/>
              </a:ext>
            </a:extLst>
          </p:cNvPr>
          <p:cNvSpPr>
            <a:spLocks noGrp="1"/>
          </p:cNvSpPr>
          <p:nvPr>
            <p:ph type="title"/>
          </p:nvPr>
        </p:nvSpPr>
        <p:spPr/>
        <p:txBody>
          <a:bodyPr anchor="ctr">
            <a:normAutofit/>
          </a:bodyPr>
          <a:lstStyle/>
          <a:p>
            <a:r>
              <a:rPr lang="en-US" sz="2400" dirty="0"/>
              <a:t>QUESTIONS</a:t>
            </a:r>
          </a:p>
        </p:txBody>
      </p:sp>
      <p:sp>
        <p:nvSpPr>
          <p:cNvPr id="12" name="Slide Number Placeholder 4">
            <a:extLst>
              <a:ext uri="{FF2B5EF4-FFF2-40B4-BE49-F238E27FC236}">
                <a16:creationId xmlns:a16="http://schemas.microsoft.com/office/drawing/2014/main" id="{88DBEAD6-051E-4B67-9C6C-B1662A62147B}"/>
              </a:ext>
            </a:extLst>
          </p:cNvPr>
          <p:cNvSpPr>
            <a:spLocks noGrp="1"/>
          </p:cNvSpPr>
          <p:nvPr>
            <p:ph type="sldNum" sz="quarter" idx="4"/>
          </p:nvPr>
        </p:nvSpPr>
        <p:spPr/>
        <p:txBody>
          <a:bodyPr anchor="ctr">
            <a:normAutofit/>
          </a:bodyPr>
          <a:lstStyle/>
          <a:p>
            <a:pPr>
              <a:spcAft>
                <a:spcPts val="600"/>
              </a:spcAft>
            </a:pPr>
            <a:fld id="{B7CF8A19-3A9E-4ABC-B336-2FDDE321C72D}" type="slidenum">
              <a:rPr lang="en-US" smtClean="0"/>
              <a:pPr>
                <a:spcAft>
                  <a:spcPts val="600"/>
                </a:spcAft>
              </a:pPr>
              <a:t>27</a:t>
            </a:fld>
            <a:endParaRPr lang="en-US"/>
          </a:p>
        </p:txBody>
      </p:sp>
      <p:sp>
        <p:nvSpPr>
          <p:cNvPr id="10" name="Footer Placeholder 2">
            <a:extLst>
              <a:ext uri="{FF2B5EF4-FFF2-40B4-BE49-F238E27FC236}">
                <a16:creationId xmlns:a16="http://schemas.microsoft.com/office/drawing/2014/main" id="{205A2576-2478-4150-A271-2B311692F3DB}"/>
              </a:ext>
            </a:extLst>
          </p:cNvPr>
          <p:cNvSpPr>
            <a:spLocks noGrp="1"/>
          </p:cNvSpPr>
          <p:nvPr>
            <p:ph type="ftr" sz="quarter" idx="4294967295"/>
          </p:nvPr>
        </p:nvSpPr>
        <p:spPr>
          <a:xfrm>
            <a:off x="0" y="0"/>
            <a:ext cx="0" cy="0"/>
          </a:xfrm>
        </p:spPr>
        <p:txBody>
          <a:bodyPr anchor="ctr">
            <a:normAutofit fontScale="25000" lnSpcReduction="20000"/>
          </a:bodyPr>
          <a:lstStyle/>
          <a:p>
            <a:pPr>
              <a:spcAft>
                <a:spcPts val="600"/>
              </a:spcAft>
            </a:pPr>
            <a:r>
              <a:rPr lang="en-GB"/>
              <a:t>CompTIA Security+ Lesson 5 | Copyright © 2020 CompTIA Properties, LLC. All Rights Reserved.  |  CompTIA.org</a:t>
            </a:r>
            <a:endParaRPr lang="en-US"/>
          </a:p>
        </p:txBody>
      </p:sp>
    </p:spTree>
    <p:extLst>
      <p:ext uri="{BB962C8B-B14F-4D97-AF65-F5344CB8AC3E}">
        <p14:creationId xmlns:p14="http://schemas.microsoft.com/office/powerpoint/2010/main" val="1325761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B4A17E-A29A-4F80-8AC3-0849FF2CF7B3}"/>
              </a:ext>
            </a:extLst>
          </p:cNvPr>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28</a:t>
            </a:fld>
            <a:endParaRPr lang="en-US" altLang="en-US" dirty="0">
              <a:solidFill>
                <a:prstClr val="white"/>
              </a:solidFill>
            </a:endParaRPr>
          </a:p>
        </p:txBody>
      </p:sp>
      <p:sp>
        <p:nvSpPr>
          <p:cNvPr id="5" name="Content Placeholder 5">
            <a:extLst>
              <a:ext uri="{FF2B5EF4-FFF2-40B4-BE49-F238E27FC236}">
                <a16:creationId xmlns:a16="http://schemas.microsoft.com/office/drawing/2014/main" id="{9D26F6C3-F44E-773B-AB26-929A135B62D7}"/>
              </a:ext>
            </a:extLst>
          </p:cNvPr>
          <p:cNvSpPr>
            <a:spLocks noGrp="1"/>
          </p:cNvSpPr>
          <p:nvPr>
            <p:ph sz="half" idx="1"/>
          </p:nvPr>
        </p:nvSpPr>
        <p:spPr>
          <a:xfrm>
            <a:off x="696423" y="1168379"/>
            <a:ext cx="3183599" cy="1994951"/>
          </a:xfrm>
        </p:spPr>
        <p:txBody>
          <a:bodyPr>
            <a:normAutofit/>
          </a:bodyPr>
          <a:lstStyle/>
          <a:p>
            <a:pPr>
              <a:spcBef>
                <a:spcPts val="600"/>
              </a:spcBef>
              <a:spcAft>
                <a:spcPts val="600"/>
              </a:spcAft>
            </a:pPr>
            <a:r>
              <a:rPr lang="en-US" dirty="0">
                <a:solidFill>
                  <a:schemeClr val="bg1"/>
                </a:solidFill>
              </a:rPr>
              <a:t>NEXT TOPIC….</a:t>
            </a:r>
          </a:p>
          <a:p>
            <a:pPr marL="385763" indent="-385763">
              <a:spcBef>
                <a:spcPts val="600"/>
              </a:spcBef>
              <a:spcAft>
                <a:spcPts val="600"/>
              </a:spcAft>
              <a:buFont typeface="+mj-lt"/>
              <a:buAutoNum type="arabicParenR"/>
            </a:pPr>
            <a:r>
              <a:rPr lang="en-US" dirty="0">
                <a:solidFill>
                  <a:schemeClr val="bg1"/>
                </a:solidFill>
              </a:rPr>
              <a:t>PKI Components</a:t>
            </a:r>
          </a:p>
          <a:p>
            <a:pPr marL="385763" indent="-385763">
              <a:spcBef>
                <a:spcPts val="600"/>
              </a:spcBef>
              <a:spcAft>
                <a:spcPts val="600"/>
              </a:spcAft>
              <a:buFont typeface="+mj-lt"/>
              <a:buAutoNum type="arabicParenR"/>
            </a:pPr>
            <a:r>
              <a:rPr lang="en-US" dirty="0">
                <a:solidFill>
                  <a:schemeClr val="bg1"/>
                </a:solidFill>
              </a:rPr>
              <a:t>PKI Concepts</a:t>
            </a:r>
          </a:p>
          <a:p>
            <a:pPr marL="385763" indent="-385763">
              <a:spcBef>
                <a:spcPts val="600"/>
              </a:spcBef>
              <a:spcAft>
                <a:spcPts val="600"/>
              </a:spcAft>
              <a:buFont typeface="+mj-lt"/>
              <a:buAutoNum type="arabicParenR"/>
            </a:pPr>
            <a:r>
              <a:rPr lang="en-US" dirty="0">
                <a:solidFill>
                  <a:schemeClr val="bg1"/>
                </a:solidFill>
              </a:rPr>
              <a:t>Types of Certificates</a:t>
            </a:r>
          </a:p>
          <a:p>
            <a:pPr marL="385763" indent="-385763">
              <a:spcBef>
                <a:spcPts val="600"/>
              </a:spcBef>
              <a:spcAft>
                <a:spcPts val="600"/>
              </a:spcAft>
              <a:buFont typeface="+mj-lt"/>
              <a:buAutoNum type="arabicParenR"/>
            </a:pPr>
            <a:r>
              <a:rPr lang="en-US" dirty="0">
                <a:solidFill>
                  <a:schemeClr val="bg1"/>
                </a:solidFill>
              </a:rPr>
              <a:t>Certificate Formats</a:t>
            </a:r>
          </a:p>
          <a:p>
            <a:endParaRPr lang="en-US" dirty="0">
              <a:solidFill>
                <a:schemeClr val="bg1"/>
              </a:solidFill>
            </a:endParaRPr>
          </a:p>
        </p:txBody>
      </p:sp>
    </p:spTree>
    <p:extLst>
      <p:ext uri="{BB962C8B-B14F-4D97-AF65-F5344CB8AC3E}">
        <p14:creationId xmlns:p14="http://schemas.microsoft.com/office/powerpoint/2010/main" val="13850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Given a scenario, implement public key infrastructure</a:t>
            </a:r>
          </a:p>
        </p:txBody>
      </p:sp>
      <p:sp>
        <p:nvSpPr>
          <p:cNvPr id="4" name="Rectangle 3"/>
          <p:cNvSpPr/>
          <p:nvPr/>
        </p:nvSpPr>
        <p:spPr>
          <a:xfrm>
            <a:off x="1492624" y="2793625"/>
            <a:ext cx="1250576" cy="867336"/>
          </a:xfrm>
          <a:prstGeom prst="rect">
            <a:avLst/>
          </a:prstGeom>
          <a:solidFill>
            <a:schemeClr val="accent1">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rgbClr val="FF0000"/>
                </a:solidFill>
                <a:latin typeface="Calibri" panose="020F0502020204030204"/>
              </a:rPr>
              <a:t>Sender</a:t>
            </a:r>
          </a:p>
        </p:txBody>
      </p:sp>
      <p:sp>
        <p:nvSpPr>
          <p:cNvPr id="5" name="Rectangle 4"/>
          <p:cNvSpPr/>
          <p:nvPr/>
        </p:nvSpPr>
        <p:spPr>
          <a:xfrm>
            <a:off x="5167033" y="2793625"/>
            <a:ext cx="1250576" cy="867336"/>
          </a:xfrm>
          <a:prstGeom prst="rect">
            <a:avLst/>
          </a:prstGeom>
          <a:solidFill>
            <a:schemeClr val="accent1">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rgbClr val="FF0000"/>
                </a:solidFill>
                <a:latin typeface="Calibri" panose="020F0502020204030204"/>
              </a:rPr>
              <a:t>Recipient</a:t>
            </a:r>
          </a:p>
        </p:txBody>
      </p:sp>
      <p:sp>
        <p:nvSpPr>
          <p:cNvPr id="6" name="Oval 5"/>
          <p:cNvSpPr/>
          <p:nvPr/>
        </p:nvSpPr>
        <p:spPr>
          <a:xfrm>
            <a:off x="3378574" y="1688276"/>
            <a:ext cx="968188" cy="98835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rgbClr val="FF0000"/>
                </a:solidFill>
                <a:latin typeface="Calibri" panose="020F0502020204030204"/>
              </a:rPr>
              <a:t>CA</a:t>
            </a:r>
          </a:p>
        </p:txBody>
      </p:sp>
      <p:sp>
        <p:nvSpPr>
          <p:cNvPr id="7" name="Flowchart: Magnetic Disk 6"/>
          <p:cNvSpPr/>
          <p:nvPr/>
        </p:nvSpPr>
        <p:spPr>
          <a:xfrm>
            <a:off x="7049621" y="1795181"/>
            <a:ext cx="1280833" cy="127074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CR</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0187" t="19671" r="10611" b="18727"/>
          <a:stretch/>
        </p:blipFill>
        <p:spPr>
          <a:xfrm>
            <a:off x="5474633" y="1630791"/>
            <a:ext cx="635375" cy="494180"/>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0187" t="19671" r="10611" b="18727"/>
          <a:stretch/>
        </p:blipFill>
        <p:spPr>
          <a:xfrm>
            <a:off x="5474633" y="2258095"/>
            <a:ext cx="635375" cy="494180"/>
          </a:xfrm>
          <a:prstGeom prst="rect">
            <a:avLst/>
          </a:prstGeom>
        </p:spPr>
      </p:pic>
      <p:sp>
        <p:nvSpPr>
          <p:cNvPr id="11" name="TextBox 10"/>
          <p:cNvSpPr txBox="1"/>
          <p:nvPr/>
        </p:nvSpPr>
        <p:spPr>
          <a:xfrm>
            <a:off x="5871323" y="1637691"/>
            <a:ext cx="238685" cy="300082"/>
          </a:xfrm>
          <a:prstGeom prst="rect">
            <a:avLst/>
          </a:prstGeom>
          <a:noFill/>
        </p:spPr>
        <p:txBody>
          <a:bodyPr wrap="square" rtlCol="0">
            <a:spAutoFit/>
          </a:bodyPr>
          <a:lstStyle/>
          <a:p>
            <a:pPr defTabSz="685800">
              <a:defRPr/>
            </a:pPr>
            <a:r>
              <a:rPr lang="en-US" sz="1350" dirty="0">
                <a:solidFill>
                  <a:srgbClr val="FF0000"/>
                </a:solidFill>
                <a:latin typeface="Calibri" panose="020F0502020204030204"/>
              </a:rPr>
              <a:t>S</a:t>
            </a:r>
          </a:p>
        </p:txBody>
      </p:sp>
      <p:sp>
        <p:nvSpPr>
          <p:cNvPr id="12" name="TextBox 11"/>
          <p:cNvSpPr txBox="1"/>
          <p:nvPr/>
        </p:nvSpPr>
        <p:spPr>
          <a:xfrm>
            <a:off x="5871323" y="2258094"/>
            <a:ext cx="238685" cy="300082"/>
          </a:xfrm>
          <a:prstGeom prst="rect">
            <a:avLst/>
          </a:prstGeom>
          <a:noFill/>
        </p:spPr>
        <p:txBody>
          <a:bodyPr wrap="square" rtlCol="0">
            <a:spAutoFit/>
          </a:bodyPr>
          <a:lstStyle/>
          <a:p>
            <a:pPr defTabSz="685800">
              <a:defRPr/>
            </a:pPr>
            <a:r>
              <a:rPr lang="en-US" sz="1350" dirty="0">
                <a:solidFill>
                  <a:srgbClr val="FF0000"/>
                </a:solidFill>
                <a:latin typeface="Calibri" panose="020F0502020204030204"/>
              </a:rPr>
              <a:t>R</a:t>
            </a:r>
          </a:p>
        </p:txBody>
      </p:sp>
      <p:sp>
        <p:nvSpPr>
          <p:cNvPr id="13" name="Oval 12"/>
          <p:cNvSpPr/>
          <p:nvPr/>
        </p:nvSpPr>
        <p:spPr>
          <a:xfrm>
            <a:off x="2743200" y="2607187"/>
            <a:ext cx="383241" cy="35938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rgbClr val="00B050"/>
                </a:solidFill>
                <a:latin typeface="Calibri" panose="020F0502020204030204"/>
              </a:rPr>
              <a:t>P</a:t>
            </a:r>
          </a:p>
        </p:txBody>
      </p:sp>
      <p:sp>
        <p:nvSpPr>
          <p:cNvPr id="14" name="Oval 13"/>
          <p:cNvSpPr/>
          <p:nvPr/>
        </p:nvSpPr>
        <p:spPr>
          <a:xfrm>
            <a:off x="2756795" y="3388991"/>
            <a:ext cx="383241" cy="3593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rgbClr val="FF0000"/>
                </a:solidFill>
                <a:latin typeface="Calibri" panose="020F0502020204030204"/>
              </a:rPr>
              <a:t>t</a:t>
            </a:r>
          </a:p>
        </p:txBody>
      </p:sp>
      <p:sp>
        <p:nvSpPr>
          <p:cNvPr id="15" name="Oval 14"/>
          <p:cNvSpPr/>
          <p:nvPr/>
        </p:nvSpPr>
        <p:spPr>
          <a:xfrm>
            <a:off x="4773707" y="2573592"/>
            <a:ext cx="383241" cy="35938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ln>
                  <a:solidFill>
                    <a:srgbClr val="00B050"/>
                  </a:solidFill>
                </a:ln>
                <a:solidFill>
                  <a:srgbClr val="00B050"/>
                </a:solidFill>
                <a:latin typeface="Calibri" panose="020F0502020204030204"/>
              </a:rPr>
              <a:t>P</a:t>
            </a:r>
          </a:p>
        </p:txBody>
      </p:sp>
      <p:sp>
        <p:nvSpPr>
          <p:cNvPr id="16" name="Oval 15"/>
          <p:cNvSpPr/>
          <p:nvPr/>
        </p:nvSpPr>
        <p:spPr>
          <a:xfrm>
            <a:off x="4773707" y="3385570"/>
            <a:ext cx="383241" cy="3593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rgbClr val="FF0000"/>
                </a:solidFill>
                <a:latin typeface="Calibri" panose="020F0502020204030204"/>
              </a:rPr>
              <a:t>t</a:t>
            </a:r>
          </a:p>
        </p:txBody>
      </p:sp>
      <p:cxnSp>
        <p:nvCxnSpPr>
          <p:cNvPr id="18" name="Straight Arrow Connector 17"/>
          <p:cNvCxnSpPr>
            <a:cxnSpLocks/>
            <a:stCxn id="13" idx="5"/>
          </p:cNvCxnSpPr>
          <p:nvPr/>
        </p:nvCxnSpPr>
        <p:spPr>
          <a:xfrm>
            <a:off x="3070317" y="2913940"/>
            <a:ext cx="308257" cy="272417"/>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cxnSpLocks/>
            <a:endCxn id="29" idx="1"/>
          </p:cNvCxnSpPr>
          <p:nvPr/>
        </p:nvCxnSpPr>
        <p:spPr>
          <a:xfrm flipH="1">
            <a:off x="4686299" y="2916210"/>
            <a:ext cx="239852" cy="275558"/>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6" idx="7"/>
            <a:endCxn id="8" idx="1"/>
          </p:cNvCxnSpPr>
          <p:nvPr/>
        </p:nvCxnSpPr>
        <p:spPr>
          <a:xfrm>
            <a:off x="4204975" y="1833018"/>
            <a:ext cx="1269659" cy="44863"/>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6" idx="5"/>
            <a:endCxn id="10" idx="1"/>
          </p:cNvCxnSpPr>
          <p:nvPr/>
        </p:nvCxnSpPr>
        <p:spPr>
          <a:xfrm flipV="1">
            <a:off x="4204975" y="2505185"/>
            <a:ext cx="1269659" cy="26709"/>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sp>
        <p:nvSpPr>
          <p:cNvPr id="21" name="Slide Number Placeholder 2">
            <a:extLst>
              <a:ext uri="{FF2B5EF4-FFF2-40B4-BE49-F238E27FC236}">
                <a16:creationId xmlns:a16="http://schemas.microsoft.com/office/drawing/2014/main" id="{7BA8A8F2-9872-D04E-BAF3-022653A352BD}"/>
              </a:ext>
            </a:extLst>
          </p:cNvPr>
          <p:cNvSpPr txBox="1">
            <a:spLocks/>
          </p:cNvSpPr>
          <p:nvPr/>
        </p:nvSpPr>
        <p:spPr>
          <a:xfrm>
            <a:off x="8410074" y="4893468"/>
            <a:ext cx="721226" cy="25003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7CF8A19-3A9E-4ABC-B336-2FDDE321C72D}" type="slidenum">
              <a:rPr lang="en-US" sz="1000" smtClean="0"/>
              <a:pPr algn="r"/>
              <a:t>29</a:t>
            </a:fld>
            <a:endParaRPr lang="en-US" sz="1000"/>
          </a:p>
        </p:txBody>
      </p:sp>
      <p:sp>
        <p:nvSpPr>
          <p:cNvPr id="24" name="Slide Number Placeholder 3">
            <a:extLst>
              <a:ext uri="{FF2B5EF4-FFF2-40B4-BE49-F238E27FC236}">
                <a16:creationId xmlns:a16="http://schemas.microsoft.com/office/drawing/2014/main" id="{1B72C3C2-5409-1A49-A7F7-75C024E8D733}"/>
              </a:ext>
            </a:extLst>
          </p:cNvPr>
          <p:cNvSpPr txBox="1">
            <a:spLocks/>
          </p:cNvSpPr>
          <p:nvPr/>
        </p:nvSpPr>
        <p:spPr>
          <a:xfrm>
            <a:off x="7988300" y="4874615"/>
            <a:ext cx="11430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B7CF8A19-3A9E-4ABC-B336-2FDDE321C72D}" type="slidenum">
              <a:rPr lang="en-US" sz="1000" smtClean="0">
                <a:solidFill>
                  <a:schemeClr val="bg1"/>
                </a:solidFill>
              </a:rPr>
              <a:pPr algn="ctr"/>
              <a:t>29</a:t>
            </a:fld>
            <a:endParaRPr lang="en-US" sz="1000">
              <a:solidFill>
                <a:schemeClr val="bg1"/>
              </a:solidFill>
            </a:endParaRPr>
          </a:p>
        </p:txBody>
      </p:sp>
      <p:pic>
        <p:nvPicPr>
          <p:cNvPr id="26" name="Picture 25" descr="Blueprint with solid fill">
            <a:extLst>
              <a:ext uri="{FF2B5EF4-FFF2-40B4-BE49-F238E27FC236}">
                <a16:creationId xmlns:a16="http://schemas.microsoft.com/office/drawing/2014/main" id="{E527EBC2-B402-6A46-B11A-497337DAB045}"/>
              </a:ext>
            </a:extLst>
          </p:cNvPr>
          <p:cNvPicPr>
            <a:picLocks noChangeAspect="1"/>
          </p:cNvPicPr>
          <p:nvPr/>
        </p:nvPicPr>
        <p:blipFill>
          <a:blip r:embed="rId4">
            <a:extLst>
              <a:ext uri="{96DAC541-7B7A-43D3-8B79-37D633B846F1}">
                <asvg:svgBlip xmlns:asvg="http://schemas.microsoft.com/office/drawing/2016/SVG/main" r:embed="rId5"/>
              </a:ext>
            </a:extLst>
          </a:blip>
          <a:srcRect t="11111" b="11111"/>
          <a:stretch/>
        </p:blipFill>
        <p:spPr>
          <a:xfrm>
            <a:off x="3368637" y="3003196"/>
            <a:ext cx="521059" cy="405268"/>
          </a:xfrm>
          <a:prstGeom prst="rect">
            <a:avLst/>
          </a:prstGeom>
        </p:spPr>
      </p:pic>
      <p:pic>
        <p:nvPicPr>
          <p:cNvPr id="29" name="Picture 25" descr="Blueprint with solid fill">
            <a:extLst>
              <a:ext uri="{FF2B5EF4-FFF2-40B4-BE49-F238E27FC236}">
                <a16:creationId xmlns:a16="http://schemas.microsoft.com/office/drawing/2014/main" id="{05058AC9-C3E9-BE40-BEA8-2588FCF9BB52}"/>
              </a:ext>
            </a:extLst>
          </p:cNvPr>
          <p:cNvPicPr>
            <a:picLocks noChangeAspect="1"/>
          </p:cNvPicPr>
          <p:nvPr/>
        </p:nvPicPr>
        <p:blipFill>
          <a:blip r:embed="rId4">
            <a:extLst>
              <a:ext uri="{96DAC541-7B7A-43D3-8B79-37D633B846F1}">
                <asvg:svgBlip xmlns:asvg="http://schemas.microsoft.com/office/drawing/2016/SVG/main" r:embed="rId5"/>
              </a:ext>
            </a:extLst>
          </a:blip>
          <a:srcRect t="11111" b="11111"/>
          <a:stretch/>
        </p:blipFill>
        <p:spPr>
          <a:xfrm flipH="1">
            <a:off x="4165239" y="2989134"/>
            <a:ext cx="521060" cy="405268"/>
          </a:xfrm>
          <a:prstGeom prst="rect">
            <a:avLst/>
          </a:prstGeom>
        </p:spPr>
      </p:pic>
      <p:cxnSp>
        <p:nvCxnSpPr>
          <p:cNvPr id="37" name="Straight Arrow Connector 36">
            <a:extLst>
              <a:ext uri="{FF2B5EF4-FFF2-40B4-BE49-F238E27FC236}">
                <a16:creationId xmlns:a16="http://schemas.microsoft.com/office/drawing/2014/main" id="{B592CFD9-9EA0-0748-A628-11D02DD8C8E6}"/>
              </a:ext>
            </a:extLst>
          </p:cNvPr>
          <p:cNvCxnSpPr>
            <a:cxnSpLocks/>
          </p:cNvCxnSpPr>
          <p:nvPr/>
        </p:nvCxnSpPr>
        <p:spPr bwMode="auto">
          <a:xfrm flipV="1">
            <a:off x="3576918" y="2674078"/>
            <a:ext cx="112618" cy="512279"/>
          </a:xfrm>
          <a:prstGeom prst="straightConnector1">
            <a:avLst/>
          </a:prstGeom>
          <a:solidFill>
            <a:schemeClr val="accent1"/>
          </a:solidFill>
          <a:ln w="12700" cap="flat" cmpd="sng" algn="ctr">
            <a:solidFill>
              <a:srgbClr val="00B050"/>
            </a:solidFill>
            <a:prstDash val="solid"/>
            <a:round/>
            <a:headEnd type="none" w="med" len="med"/>
            <a:tailEnd type="triangle"/>
          </a:ln>
          <a:effectLst/>
        </p:spPr>
      </p:cxnSp>
      <p:cxnSp>
        <p:nvCxnSpPr>
          <p:cNvPr id="39" name="Straight Arrow Connector 38">
            <a:extLst>
              <a:ext uri="{FF2B5EF4-FFF2-40B4-BE49-F238E27FC236}">
                <a16:creationId xmlns:a16="http://schemas.microsoft.com/office/drawing/2014/main" id="{37DAA10D-D4DB-F04E-BD66-DDA392151B4E}"/>
              </a:ext>
            </a:extLst>
          </p:cNvPr>
          <p:cNvCxnSpPr>
            <a:cxnSpLocks/>
          </p:cNvCxnSpPr>
          <p:nvPr/>
        </p:nvCxnSpPr>
        <p:spPr bwMode="auto">
          <a:xfrm flipH="1" flipV="1">
            <a:off x="4042594" y="2665621"/>
            <a:ext cx="312533" cy="400307"/>
          </a:xfrm>
          <a:prstGeom prst="straightConnector1">
            <a:avLst/>
          </a:prstGeom>
          <a:solidFill>
            <a:schemeClr val="accent1"/>
          </a:solidFill>
          <a:ln w="12700" cap="flat" cmpd="sng" algn="ctr">
            <a:solidFill>
              <a:srgbClr val="00B050"/>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0C329CD0-3314-B743-84CE-30A0F29D1015}"/>
              </a:ext>
            </a:extLst>
          </p:cNvPr>
          <p:cNvCxnSpPr>
            <a:cxnSpLocks/>
          </p:cNvCxnSpPr>
          <p:nvPr/>
        </p:nvCxnSpPr>
        <p:spPr>
          <a:xfrm>
            <a:off x="6110008" y="1877881"/>
            <a:ext cx="939613" cy="380213"/>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AD2BABB6-2BC3-254A-8DF6-3433E92FFA5F}"/>
              </a:ext>
            </a:extLst>
          </p:cNvPr>
          <p:cNvCxnSpPr/>
          <p:nvPr/>
        </p:nvCxnSpPr>
        <p:spPr>
          <a:xfrm flipV="1">
            <a:off x="6110008" y="2430555"/>
            <a:ext cx="939613" cy="74630"/>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E6029F6E-8A4F-D3BE-CCD1-F938F88B3A69}"/>
              </a:ext>
            </a:extLst>
          </p:cNvPr>
          <p:cNvSpPr txBox="1"/>
          <p:nvPr/>
        </p:nvSpPr>
        <p:spPr>
          <a:xfrm>
            <a:off x="3383469" y="3394667"/>
            <a:ext cx="521059" cy="261610"/>
          </a:xfrm>
          <a:prstGeom prst="rect">
            <a:avLst/>
          </a:prstGeom>
          <a:noFill/>
        </p:spPr>
        <p:txBody>
          <a:bodyPr wrap="square" rtlCol="0">
            <a:spAutoFit/>
          </a:bodyPr>
          <a:lstStyle/>
          <a:p>
            <a:r>
              <a:rPr lang="en-US" sz="1100" dirty="0">
                <a:solidFill>
                  <a:schemeClr val="accent4">
                    <a:lumMod val="20000"/>
                    <a:lumOff val="80000"/>
                  </a:schemeClr>
                </a:solidFill>
              </a:rPr>
              <a:t>CSR</a:t>
            </a:r>
          </a:p>
        </p:txBody>
      </p:sp>
      <p:sp>
        <p:nvSpPr>
          <p:cNvPr id="9" name="TextBox 8">
            <a:extLst>
              <a:ext uri="{FF2B5EF4-FFF2-40B4-BE49-F238E27FC236}">
                <a16:creationId xmlns:a16="http://schemas.microsoft.com/office/drawing/2014/main" id="{CCE527CE-F450-C3A8-24F5-57464FF13BDE}"/>
              </a:ext>
            </a:extLst>
          </p:cNvPr>
          <p:cNvSpPr txBox="1"/>
          <p:nvPr/>
        </p:nvSpPr>
        <p:spPr>
          <a:xfrm>
            <a:off x="4179565" y="3376576"/>
            <a:ext cx="521059" cy="261610"/>
          </a:xfrm>
          <a:prstGeom prst="rect">
            <a:avLst/>
          </a:prstGeom>
          <a:noFill/>
        </p:spPr>
        <p:txBody>
          <a:bodyPr wrap="square" rtlCol="0">
            <a:spAutoFit/>
          </a:bodyPr>
          <a:lstStyle/>
          <a:p>
            <a:r>
              <a:rPr lang="en-US" sz="1100" dirty="0">
                <a:solidFill>
                  <a:schemeClr val="accent4">
                    <a:lumMod val="20000"/>
                    <a:lumOff val="80000"/>
                  </a:schemeClr>
                </a:solidFill>
              </a:rPr>
              <a:t>CSR</a:t>
            </a:r>
          </a:p>
        </p:txBody>
      </p:sp>
    </p:spTree>
    <p:extLst>
      <p:ext uri="{BB962C8B-B14F-4D97-AF65-F5344CB8AC3E}">
        <p14:creationId xmlns:p14="http://schemas.microsoft.com/office/powerpoint/2010/main" val="177699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dissolve">
                                      <p:cBhvr>
                                        <p:cTn id="21" dur="500"/>
                                        <p:tgtEl>
                                          <p:spTgt spid="26"/>
                                        </p:tgtEl>
                                      </p:cBhvr>
                                    </p:animEffect>
                                  </p:childTnLst>
                                </p:cTn>
                              </p:par>
                              <p:par>
                                <p:cTn id="22" presetID="9"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dissolv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dissolve">
                                      <p:cBhvr>
                                        <p:cTn id="35" dur="500"/>
                                        <p:tgtEl>
                                          <p:spTgt spid="19"/>
                                        </p:tgtEl>
                                      </p:cBhvr>
                                    </p:animEffect>
                                  </p:childTnLst>
                                </p:cTn>
                              </p:par>
                              <p:par>
                                <p:cTn id="36" presetID="9"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dissolv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dissolve">
                                      <p:cBhvr>
                                        <p:cTn id="43" dur="500"/>
                                        <p:tgtEl>
                                          <p:spTgt spid="37"/>
                                        </p:tgtEl>
                                      </p:cBhvr>
                                    </p:animEffect>
                                  </p:childTnLst>
                                </p:cTn>
                              </p:par>
                              <p:par>
                                <p:cTn id="44" presetID="9" presetClass="entr" presetSubtype="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dissolve">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dissolve">
                                      <p:cBhvr>
                                        <p:cTn id="51" dur="500"/>
                                        <p:tgtEl>
                                          <p:spTgt spid="23"/>
                                        </p:tgtEl>
                                      </p:cBhvr>
                                    </p:animEffect>
                                  </p:childTnLst>
                                </p:cTn>
                              </p:par>
                              <p:par>
                                <p:cTn id="52" presetID="9"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dissolve">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dissolve">
                                      <p:cBhvr>
                                        <p:cTn id="59" dur="500"/>
                                        <p:tgtEl>
                                          <p:spTgt spid="8"/>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dissolve">
                                      <p:cBhvr>
                                        <p:cTn id="62" dur="500"/>
                                        <p:tgtEl>
                                          <p:spTgt spid="11"/>
                                        </p:tgtEl>
                                      </p:cBhvr>
                                    </p:animEffect>
                                  </p:childTnLst>
                                </p:cTn>
                              </p:par>
                              <p:par>
                                <p:cTn id="63" presetID="9" presetClass="entr" presetSubtype="0" fill="hold"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dissolve">
                                      <p:cBhvr>
                                        <p:cTn id="65" dur="500"/>
                                        <p:tgtEl>
                                          <p:spTgt spid="10"/>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dissolve">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dissolve">
                                      <p:cBhvr>
                                        <p:cTn id="73" dur="500"/>
                                        <p:tgtEl>
                                          <p:spTgt spid="50"/>
                                        </p:tgtEl>
                                      </p:cBhvr>
                                    </p:animEffect>
                                  </p:childTnLst>
                                </p:cTn>
                              </p:par>
                              <p:par>
                                <p:cTn id="74" presetID="9" presetClass="entr" presetSubtype="0" fill="hold"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dissolve">
                                      <p:cBhvr>
                                        <p:cTn id="76" dur="500"/>
                                        <p:tgtEl>
                                          <p:spTgt spid="51"/>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nodeType="click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dissolve">
                                      <p:cBhvr>
                                        <p:cTn id="81" dur="500"/>
                                        <p:tgtEl>
                                          <p:spTgt spid="50"/>
                                        </p:tgtEl>
                                      </p:cBhvr>
                                    </p:animEffect>
                                  </p:childTnLst>
                                </p:cTn>
                              </p:par>
                              <p:par>
                                <p:cTn id="82" presetID="9"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dissolve">
                                      <p:cBhvr>
                                        <p:cTn id="8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15" grpId="0" animBg="1"/>
      <p:bldP spid="16" grpId="0" animBg="1"/>
      <p:bldP spid="3"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pPr marL="274320" indent="-274320">
              <a:buClr>
                <a:srgbClr val="17406D">
                  <a:lumMod val="40000"/>
                  <a:lumOff val="60000"/>
                </a:srgbClr>
              </a:buClr>
              <a:buSzPct val="100000"/>
              <a:buFont typeface="+mj-lt"/>
              <a:buAutoNum type="alphaLcPeriod"/>
            </a:pPr>
            <a:r>
              <a:rPr lang="en-US" sz="1200" i="0" dirty="0">
                <a:solidFill>
                  <a:prstClr val="white"/>
                </a:solidFill>
              </a:rPr>
              <a:t>2.8 Summarize the basics of cryptographic concepts</a:t>
            </a:r>
          </a:p>
          <a:p>
            <a:pPr marL="274320" indent="-274320">
              <a:buClr>
                <a:srgbClr val="17406D">
                  <a:lumMod val="40000"/>
                  <a:lumOff val="60000"/>
                </a:srgbClr>
              </a:buClr>
              <a:buSzPct val="100000"/>
              <a:buFont typeface="+mj-lt"/>
              <a:buAutoNum type="alphaLcPeriod"/>
            </a:pPr>
            <a:r>
              <a:rPr lang="en-US" sz="1200" i="0" dirty="0">
                <a:solidFill>
                  <a:prstClr val="white"/>
                </a:solidFill>
              </a:rPr>
              <a:t>3.9 Given a scenario, implement public key infrastructure</a:t>
            </a:r>
          </a:p>
          <a:p>
            <a:pPr marL="274320" indent="-274320">
              <a:buClr>
                <a:srgbClr val="17406D">
                  <a:lumMod val="40000"/>
                  <a:lumOff val="60000"/>
                </a:srgbClr>
              </a:buClr>
              <a:buSzPct val="100000"/>
              <a:buFont typeface="+mj-lt"/>
              <a:buAutoNum type="alphaLcPeriod"/>
            </a:pPr>
            <a:r>
              <a:rPr lang="en-US" sz="1200" i="0" dirty="0">
                <a:solidFill>
                  <a:prstClr val="white"/>
                </a:solidFill>
              </a:rPr>
              <a:t>1.2 Given a scenario, analyze potential indicators to determine the type of attack</a:t>
            </a:r>
          </a:p>
          <a:p>
            <a:endParaRPr lang="en-US" dirty="0"/>
          </a:p>
        </p:txBody>
      </p:sp>
      <p:sp>
        <p:nvSpPr>
          <p:cNvPr id="3" name="Title 2"/>
          <p:cNvSpPr>
            <a:spLocks noGrp="1"/>
          </p:cNvSpPr>
          <p:nvPr>
            <p:ph type="title"/>
          </p:nvPr>
        </p:nvSpPr>
        <p:spPr/>
        <p:txBody>
          <a:bodyPr/>
          <a:lstStyle/>
          <a:p>
            <a:r>
              <a:rPr lang="en-US" dirty="0"/>
              <a:t>1. Cryptography &amp; Public Key Infrastructure (PKI)</a:t>
            </a:r>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3</a:t>
            </a:fld>
            <a:endParaRPr lang="en-US" altLang="en-US" dirty="0"/>
          </a:p>
        </p:txBody>
      </p:sp>
    </p:spTree>
    <p:extLst>
      <p:ext uri="{BB962C8B-B14F-4D97-AF65-F5344CB8AC3E}">
        <p14:creationId xmlns:p14="http://schemas.microsoft.com/office/powerpoint/2010/main" val="2157580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Given a scenario, implement public key infrastructure</a:t>
            </a:r>
          </a:p>
        </p:txBody>
      </p:sp>
      <p:sp>
        <p:nvSpPr>
          <p:cNvPr id="4" name="Rectangle 3"/>
          <p:cNvSpPr/>
          <p:nvPr/>
        </p:nvSpPr>
        <p:spPr>
          <a:xfrm>
            <a:off x="1946464" y="1290918"/>
            <a:ext cx="1250576" cy="867336"/>
          </a:xfrm>
          <a:prstGeom prst="rect">
            <a:avLst/>
          </a:prstGeom>
          <a:solidFill>
            <a:schemeClr val="accent1">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rgbClr val="FF0000"/>
                </a:solidFill>
                <a:latin typeface="Calibri" panose="020F0502020204030204"/>
              </a:rPr>
              <a:t>Sender</a:t>
            </a:r>
          </a:p>
        </p:txBody>
      </p:sp>
      <p:sp>
        <p:nvSpPr>
          <p:cNvPr id="13" name="Oval 12"/>
          <p:cNvSpPr/>
          <p:nvPr/>
        </p:nvSpPr>
        <p:spPr>
          <a:xfrm>
            <a:off x="3197040" y="1288569"/>
            <a:ext cx="383241" cy="35938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rgbClr val="00B050"/>
                </a:solidFill>
                <a:latin typeface="Calibri" panose="020F0502020204030204"/>
              </a:rPr>
              <a:t>P</a:t>
            </a:r>
          </a:p>
        </p:txBody>
      </p:sp>
      <p:sp>
        <p:nvSpPr>
          <p:cNvPr id="14" name="Oval 13"/>
          <p:cNvSpPr/>
          <p:nvPr/>
        </p:nvSpPr>
        <p:spPr>
          <a:xfrm>
            <a:off x="3197040" y="1818235"/>
            <a:ext cx="383241" cy="3593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rgbClr val="FF0000"/>
                </a:solidFill>
                <a:latin typeface="Calibri" panose="020F0502020204030204"/>
              </a:rPr>
              <a:t>t</a:t>
            </a:r>
          </a:p>
        </p:txBody>
      </p:sp>
      <p:sp>
        <p:nvSpPr>
          <p:cNvPr id="3" name="Rectangle 2"/>
          <p:cNvSpPr/>
          <p:nvPr/>
        </p:nvSpPr>
        <p:spPr>
          <a:xfrm>
            <a:off x="2012018" y="2470898"/>
            <a:ext cx="1119468" cy="98835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chemeClr val="bg1"/>
                </a:solidFill>
                <a:latin typeface="Calibri" panose="020F0502020204030204"/>
              </a:rPr>
              <a:t>____________________________________________</a:t>
            </a:r>
          </a:p>
        </p:txBody>
      </p:sp>
      <p:pic>
        <p:nvPicPr>
          <p:cNvPr id="9" name="Picture 8" descr="Key outline"/>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6703" y="2158254"/>
            <a:ext cx="988358" cy="988358"/>
          </a:xfrm>
          <a:prstGeom prst="rect">
            <a:avLst/>
          </a:prstGeom>
        </p:spPr>
      </p:pic>
      <p:cxnSp>
        <p:nvCxnSpPr>
          <p:cNvPr id="16" name="Straight Arrow Connector 15"/>
          <p:cNvCxnSpPr>
            <a:cxnSpLocks/>
            <a:stCxn id="4" idx="1"/>
          </p:cNvCxnSpPr>
          <p:nvPr/>
        </p:nvCxnSpPr>
        <p:spPr>
          <a:xfrm flipH="1">
            <a:off x="826436" y="1724586"/>
            <a:ext cx="1120028" cy="746312"/>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a:cxnSpLocks/>
            <a:endCxn id="3" idx="1"/>
          </p:cNvCxnSpPr>
          <p:nvPr/>
        </p:nvCxnSpPr>
        <p:spPr>
          <a:xfrm>
            <a:off x="826436" y="2779545"/>
            <a:ext cx="1185582" cy="185532"/>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37" name="Rectangle 36"/>
          <p:cNvSpPr/>
          <p:nvPr/>
        </p:nvSpPr>
        <p:spPr>
          <a:xfrm>
            <a:off x="2012017" y="3596773"/>
            <a:ext cx="1111904" cy="45383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chemeClr val="bg1"/>
                </a:solidFill>
                <a:latin typeface="Calibri" panose="020F0502020204030204"/>
              </a:rPr>
              <a:t>ABC123</a:t>
            </a:r>
          </a:p>
        </p:txBody>
      </p:sp>
      <p:sp>
        <p:nvSpPr>
          <p:cNvPr id="39" name="Rectangle 38"/>
          <p:cNvSpPr/>
          <p:nvPr/>
        </p:nvSpPr>
        <p:spPr>
          <a:xfrm>
            <a:off x="2012017" y="4188459"/>
            <a:ext cx="1111904" cy="45383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rgbClr val="FF0000"/>
                </a:solidFill>
                <a:latin typeface="Calibri" panose="020F0502020204030204"/>
              </a:rPr>
              <a:t>D. S.</a:t>
            </a:r>
          </a:p>
        </p:txBody>
      </p:sp>
      <p:cxnSp>
        <p:nvCxnSpPr>
          <p:cNvPr id="41" name="Straight Arrow Connector 40"/>
          <p:cNvCxnSpPr>
            <a:stCxn id="4" idx="2"/>
            <a:endCxn id="3" idx="0"/>
          </p:cNvCxnSpPr>
          <p:nvPr/>
        </p:nvCxnSpPr>
        <p:spPr>
          <a:xfrm flipH="1">
            <a:off x="2571752" y="2158254"/>
            <a:ext cx="1" cy="31264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a:stCxn id="3" idx="2"/>
            <a:endCxn id="37" idx="0"/>
          </p:cNvCxnSpPr>
          <p:nvPr/>
        </p:nvCxnSpPr>
        <p:spPr>
          <a:xfrm flipH="1">
            <a:off x="2567969" y="3459256"/>
            <a:ext cx="3783" cy="137517"/>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37" idx="2"/>
            <a:endCxn id="39" idx="0"/>
          </p:cNvCxnSpPr>
          <p:nvPr/>
        </p:nvCxnSpPr>
        <p:spPr>
          <a:xfrm>
            <a:off x="2567969" y="4050612"/>
            <a:ext cx="0" cy="137848"/>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48" name="Rectangle 47"/>
          <p:cNvSpPr/>
          <p:nvPr/>
        </p:nvSpPr>
        <p:spPr>
          <a:xfrm>
            <a:off x="4235826" y="2334746"/>
            <a:ext cx="2602006" cy="9943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49" name="Group 48"/>
          <p:cNvGrpSpPr/>
          <p:nvPr/>
        </p:nvGrpSpPr>
        <p:grpSpPr>
          <a:xfrm>
            <a:off x="4236874" y="2334746"/>
            <a:ext cx="1122830" cy="991563"/>
            <a:chOff x="8673353" y="3777619"/>
            <a:chExt cx="1497106" cy="1322084"/>
          </a:xfrm>
        </p:grpSpPr>
        <p:sp>
          <p:nvSpPr>
            <p:cNvPr id="50" name="Rectangle 49"/>
            <p:cNvSpPr/>
            <p:nvPr/>
          </p:nvSpPr>
          <p:spPr>
            <a:xfrm>
              <a:off x="8677835" y="3781892"/>
              <a:ext cx="1492624" cy="131781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chemeClr val="bg1"/>
                  </a:solidFill>
                  <a:latin typeface="Calibri" panose="020F0502020204030204"/>
                </a:rPr>
                <a:t>____________________________________________</a:t>
              </a:r>
            </a:p>
          </p:txBody>
        </p:sp>
        <p:cxnSp>
          <p:nvCxnSpPr>
            <p:cNvPr id="51" name="Straight Connector 50"/>
            <p:cNvCxnSpPr/>
            <p:nvPr/>
          </p:nvCxnSpPr>
          <p:spPr>
            <a:xfrm flipH="1">
              <a:off x="8673353" y="3792070"/>
              <a:ext cx="349623" cy="324364"/>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52" name="Straight Connector 51"/>
            <p:cNvCxnSpPr>
              <a:endCxn id="50" idx="1"/>
            </p:cNvCxnSpPr>
            <p:nvPr/>
          </p:nvCxnSpPr>
          <p:spPr>
            <a:xfrm flipH="1">
              <a:off x="8677835" y="3792070"/>
              <a:ext cx="670111" cy="648728"/>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flipH="1">
              <a:off x="8673353" y="3792070"/>
              <a:ext cx="1497106" cy="1307633"/>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H="1">
              <a:off x="9086850" y="4116434"/>
              <a:ext cx="1083609" cy="983269"/>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H="1">
              <a:off x="8673353" y="3777619"/>
              <a:ext cx="1083609" cy="983269"/>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flipH="1">
              <a:off x="9485780" y="4450975"/>
              <a:ext cx="670111" cy="648728"/>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H="1">
              <a:off x="9820835" y="4764530"/>
              <a:ext cx="349623" cy="324364"/>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grpSp>
      <p:sp>
        <p:nvSpPr>
          <p:cNvPr id="61" name="TextBox 60"/>
          <p:cNvSpPr txBox="1"/>
          <p:nvPr/>
        </p:nvSpPr>
        <p:spPr>
          <a:xfrm>
            <a:off x="5574332" y="2940720"/>
            <a:ext cx="1048871" cy="300082"/>
          </a:xfrm>
          <a:prstGeom prst="rect">
            <a:avLst/>
          </a:prstGeom>
          <a:noFill/>
        </p:spPr>
        <p:txBody>
          <a:bodyPr wrap="square" rtlCol="0">
            <a:spAutoFit/>
          </a:bodyPr>
          <a:lstStyle/>
          <a:p>
            <a:pPr algn="ctr" defTabSz="685800">
              <a:defRPr/>
            </a:pPr>
            <a:r>
              <a:rPr lang="en-US" sz="1350" dirty="0">
                <a:solidFill>
                  <a:srgbClr val="FF0000"/>
                </a:solidFill>
                <a:latin typeface="Calibri" panose="020F0502020204030204"/>
              </a:rPr>
              <a:t>D. S.</a:t>
            </a:r>
          </a:p>
        </p:txBody>
      </p:sp>
      <p:pic>
        <p:nvPicPr>
          <p:cNvPr id="62" name="Picture 61" descr="Key outline"/>
          <p:cNvPicPr>
            <a:picLocks noChangeAspect="1"/>
          </p:cNvPicPr>
          <p:nvPr/>
        </p:nvPicPr>
        <p:blipFill>
          <a:blip r:embed="rId3">
            <a:extLst>
              <a:ext uri="{96DAC541-7B7A-43D3-8B79-37D633B846F1}">
                <asvg:svgBlip xmlns:asvg="http://schemas.microsoft.com/office/drawing/2016/SVG/main" r:embed="rId5"/>
              </a:ext>
            </a:extLst>
          </a:blip>
          <a:srcRect/>
          <a:stretch/>
        </p:blipFill>
        <p:spPr>
          <a:xfrm>
            <a:off x="5716767" y="2232464"/>
            <a:ext cx="732873" cy="732873"/>
          </a:xfrm>
          <a:prstGeom prst="rect">
            <a:avLst/>
          </a:prstGeom>
        </p:spPr>
      </p:pic>
      <p:grpSp>
        <p:nvGrpSpPr>
          <p:cNvPr id="114" name="Group 113"/>
          <p:cNvGrpSpPr/>
          <p:nvPr/>
        </p:nvGrpSpPr>
        <p:grpSpPr>
          <a:xfrm>
            <a:off x="5349404" y="2362352"/>
            <a:ext cx="1478130" cy="497385"/>
            <a:chOff x="7146271" y="3112995"/>
            <a:chExt cx="1970841" cy="663180"/>
          </a:xfrm>
        </p:grpSpPr>
        <p:cxnSp>
          <p:nvCxnSpPr>
            <p:cNvPr id="59" name="Straight Connector 58"/>
            <p:cNvCxnSpPr>
              <a:stCxn id="50" idx="3"/>
              <a:endCxn id="48" idx="3"/>
            </p:cNvCxnSpPr>
            <p:nvPr/>
          </p:nvCxnSpPr>
          <p:spPr>
            <a:xfrm flipV="1">
              <a:off x="7146272" y="3775905"/>
              <a:ext cx="1970837" cy="269"/>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grpSp>
          <p:nvGrpSpPr>
            <p:cNvPr id="113" name="Group 112"/>
            <p:cNvGrpSpPr/>
            <p:nvPr/>
          </p:nvGrpSpPr>
          <p:grpSpPr>
            <a:xfrm>
              <a:off x="7146271" y="3112995"/>
              <a:ext cx="1970839" cy="662910"/>
              <a:chOff x="7146271" y="3112995"/>
              <a:chExt cx="1970839" cy="662910"/>
            </a:xfrm>
          </p:grpSpPr>
          <p:cxnSp>
            <p:nvCxnSpPr>
              <p:cNvPr id="65" name="Straight Connector 64"/>
              <p:cNvCxnSpPr/>
              <p:nvPr/>
            </p:nvCxnSpPr>
            <p:spPr>
              <a:xfrm flipV="1">
                <a:off x="7896118" y="3114944"/>
                <a:ext cx="433667" cy="652734"/>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a:xfrm flipV="1">
                <a:off x="8137593" y="3114944"/>
                <a:ext cx="433667" cy="652734"/>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a:xfrm flipV="1">
                <a:off x="8379068" y="3114944"/>
                <a:ext cx="433667" cy="652734"/>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flipV="1">
                <a:off x="8620545" y="3114944"/>
                <a:ext cx="433667" cy="652734"/>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flipV="1">
                <a:off x="7654643" y="3114944"/>
                <a:ext cx="433667" cy="652734"/>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89" name="Straight Connector 88"/>
              <p:cNvCxnSpPr/>
              <p:nvPr/>
            </p:nvCxnSpPr>
            <p:spPr>
              <a:xfrm flipV="1">
                <a:off x="7413168" y="3114944"/>
                <a:ext cx="433667" cy="652734"/>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a:xfrm flipV="1">
                <a:off x="7171693" y="3114944"/>
                <a:ext cx="433667" cy="652734"/>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91" name="Straight Connector 90"/>
              <p:cNvCxnSpPr>
                <a:endCxn id="48" idx="0"/>
              </p:cNvCxnSpPr>
              <p:nvPr/>
            </p:nvCxnSpPr>
            <p:spPr>
              <a:xfrm flipV="1">
                <a:off x="7146271" y="3112995"/>
                <a:ext cx="236168" cy="353360"/>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93" name="Straight Connector 92"/>
              <p:cNvCxnSpPr/>
              <p:nvPr/>
            </p:nvCxnSpPr>
            <p:spPr>
              <a:xfrm flipV="1">
                <a:off x="8880942" y="3422545"/>
                <a:ext cx="236168" cy="353360"/>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grpSp>
      </p:grpSp>
      <p:cxnSp>
        <p:nvCxnSpPr>
          <p:cNvPr id="97" name="Curved Connector 96"/>
          <p:cNvCxnSpPr>
            <a:cxnSpLocks/>
            <a:stCxn id="9" idx="3"/>
            <a:endCxn id="48" idx="0"/>
          </p:cNvCxnSpPr>
          <p:nvPr/>
        </p:nvCxnSpPr>
        <p:spPr>
          <a:xfrm flipV="1">
            <a:off x="1255061" y="2334746"/>
            <a:ext cx="4281768" cy="317687"/>
          </a:xfrm>
          <a:prstGeom prst="curvedConnector4">
            <a:avLst>
              <a:gd name="adj1" fmla="val 12220"/>
              <a:gd name="adj2" fmla="val 138950"/>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p:cNvCxnSpPr>
            <a:stCxn id="39" idx="3"/>
            <a:endCxn id="61" idx="2"/>
          </p:cNvCxnSpPr>
          <p:nvPr/>
        </p:nvCxnSpPr>
        <p:spPr>
          <a:xfrm flipV="1">
            <a:off x="3123921" y="3240802"/>
            <a:ext cx="2974847" cy="1174577"/>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p:cNvCxnSpPr>
            <a:cxnSpLocks/>
          </p:cNvCxnSpPr>
          <p:nvPr/>
        </p:nvCxnSpPr>
        <p:spPr>
          <a:xfrm flipV="1">
            <a:off x="3131171" y="2912615"/>
            <a:ext cx="1108750" cy="7633"/>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06" name="Curved Connector 105"/>
          <p:cNvCxnSpPr>
            <a:cxnSpLocks/>
            <a:stCxn id="14" idx="4"/>
            <a:endCxn id="39" idx="3"/>
          </p:cNvCxnSpPr>
          <p:nvPr/>
        </p:nvCxnSpPr>
        <p:spPr>
          <a:xfrm rot="5400000">
            <a:off x="2137411" y="3164129"/>
            <a:ext cx="2237760" cy="264740"/>
          </a:xfrm>
          <a:prstGeom prst="curvedConnector2">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107" name="Picture 106"/>
          <p:cNvPicPr>
            <a:picLocks noChangeAspect="1"/>
          </p:cNvPicPr>
          <p:nvPr/>
        </p:nvPicPr>
        <p:blipFill rotWithShape="1">
          <a:blip r:embed="rId6">
            <a:extLst>
              <a:ext uri="{28A0092B-C50C-407E-A947-70E740481C1C}">
                <a14:useLocalDpi xmlns:a14="http://schemas.microsoft.com/office/drawing/2010/main" val="0"/>
              </a:ext>
            </a:extLst>
          </a:blip>
          <a:srcRect l="10187" t="19671" r="10611" b="18727"/>
          <a:stretch/>
        </p:blipFill>
        <p:spPr>
          <a:xfrm>
            <a:off x="7844677" y="1288569"/>
            <a:ext cx="635375" cy="494180"/>
          </a:xfrm>
          <a:prstGeom prst="rect">
            <a:avLst/>
          </a:prstGeom>
        </p:spPr>
      </p:pic>
      <p:sp>
        <p:nvSpPr>
          <p:cNvPr id="108" name="TextBox 107"/>
          <p:cNvSpPr txBox="1"/>
          <p:nvPr/>
        </p:nvSpPr>
        <p:spPr>
          <a:xfrm>
            <a:off x="8241367" y="1288568"/>
            <a:ext cx="238685" cy="300082"/>
          </a:xfrm>
          <a:prstGeom prst="rect">
            <a:avLst/>
          </a:prstGeom>
          <a:noFill/>
        </p:spPr>
        <p:txBody>
          <a:bodyPr wrap="square" rtlCol="0">
            <a:spAutoFit/>
          </a:bodyPr>
          <a:lstStyle/>
          <a:p>
            <a:pPr defTabSz="685800">
              <a:defRPr/>
            </a:pPr>
            <a:r>
              <a:rPr lang="en-US" sz="1350" dirty="0">
                <a:solidFill>
                  <a:srgbClr val="FF0000"/>
                </a:solidFill>
                <a:latin typeface="Calibri" panose="020F0502020204030204"/>
              </a:rPr>
              <a:t>R</a:t>
            </a:r>
          </a:p>
        </p:txBody>
      </p:sp>
      <p:cxnSp>
        <p:nvCxnSpPr>
          <p:cNvPr id="110" name="Straight Arrow Connector 109"/>
          <p:cNvCxnSpPr>
            <a:stCxn id="107" idx="1"/>
          </p:cNvCxnSpPr>
          <p:nvPr/>
        </p:nvCxnSpPr>
        <p:spPr>
          <a:xfrm flipH="1">
            <a:off x="6837832" y="1535659"/>
            <a:ext cx="1006846" cy="799088"/>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sp>
        <p:nvSpPr>
          <p:cNvPr id="58" name="Slide Number Placeholder 2">
            <a:extLst>
              <a:ext uri="{FF2B5EF4-FFF2-40B4-BE49-F238E27FC236}">
                <a16:creationId xmlns:a16="http://schemas.microsoft.com/office/drawing/2014/main" id="{B3D11A89-63F2-6945-A829-EFD50C22D04A}"/>
              </a:ext>
            </a:extLst>
          </p:cNvPr>
          <p:cNvSpPr txBox="1">
            <a:spLocks/>
          </p:cNvSpPr>
          <p:nvPr/>
        </p:nvSpPr>
        <p:spPr>
          <a:xfrm>
            <a:off x="8410074" y="4893468"/>
            <a:ext cx="721226" cy="25003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7CF8A19-3A9E-4ABC-B336-2FDDE321C72D}" type="slidenum">
              <a:rPr lang="en-US" sz="1000" smtClean="0"/>
              <a:pPr algn="r"/>
              <a:t>30</a:t>
            </a:fld>
            <a:endParaRPr lang="en-US" sz="1000"/>
          </a:p>
        </p:txBody>
      </p:sp>
      <p:sp>
        <p:nvSpPr>
          <p:cNvPr id="71" name="Slide Number Placeholder 3">
            <a:extLst>
              <a:ext uri="{FF2B5EF4-FFF2-40B4-BE49-F238E27FC236}">
                <a16:creationId xmlns:a16="http://schemas.microsoft.com/office/drawing/2014/main" id="{886F3711-F148-A147-9300-2EABFA938F97}"/>
              </a:ext>
            </a:extLst>
          </p:cNvPr>
          <p:cNvSpPr txBox="1">
            <a:spLocks/>
          </p:cNvSpPr>
          <p:nvPr/>
        </p:nvSpPr>
        <p:spPr>
          <a:xfrm>
            <a:off x="7988300" y="4874615"/>
            <a:ext cx="11430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B7CF8A19-3A9E-4ABC-B336-2FDDE321C72D}" type="slidenum">
              <a:rPr lang="en-US" sz="1000" smtClean="0">
                <a:solidFill>
                  <a:schemeClr val="bg1"/>
                </a:solidFill>
              </a:rPr>
              <a:pPr algn="ctr"/>
              <a:t>30</a:t>
            </a:fld>
            <a:endParaRPr lang="en-US" sz="1000">
              <a:solidFill>
                <a:schemeClr val="bg1"/>
              </a:solidFill>
            </a:endParaRPr>
          </a:p>
        </p:txBody>
      </p:sp>
      <p:grpSp>
        <p:nvGrpSpPr>
          <p:cNvPr id="100" name="Group 99">
            <a:extLst>
              <a:ext uri="{FF2B5EF4-FFF2-40B4-BE49-F238E27FC236}">
                <a16:creationId xmlns:a16="http://schemas.microsoft.com/office/drawing/2014/main" id="{232D4A6D-7A02-8845-8F9F-515B5B7AB2B4}"/>
              </a:ext>
            </a:extLst>
          </p:cNvPr>
          <p:cNvGrpSpPr/>
          <p:nvPr/>
        </p:nvGrpSpPr>
        <p:grpSpPr>
          <a:xfrm>
            <a:off x="1996142" y="2458336"/>
            <a:ext cx="1122830" cy="991563"/>
            <a:chOff x="8673353" y="3777619"/>
            <a:chExt cx="1497106" cy="1322084"/>
          </a:xfrm>
        </p:grpSpPr>
        <p:sp>
          <p:nvSpPr>
            <p:cNvPr id="101" name="Rectangle 100">
              <a:extLst>
                <a:ext uri="{FF2B5EF4-FFF2-40B4-BE49-F238E27FC236}">
                  <a16:creationId xmlns:a16="http://schemas.microsoft.com/office/drawing/2014/main" id="{4C9EDC67-B97D-7E4A-93BB-F51BBEA77340}"/>
                </a:ext>
              </a:extLst>
            </p:cNvPr>
            <p:cNvSpPr/>
            <p:nvPr/>
          </p:nvSpPr>
          <p:spPr>
            <a:xfrm>
              <a:off x="8677835" y="3781892"/>
              <a:ext cx="1492624" cy="131781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chemeClr val="bg1"/>
                  </a:solidFill>
                  <a:latin typeface="Calibri" panose="020F0502020204030204"/>
                </a:rPr>
                <a:t>____________________________________________</a:t>
              </a:r>
            </a:p>
          </p:txBody>
        </p:sp>
        <p:cxnSp>
          <p:nvCxnSpPr>
            <p:cNvPr id="103" name="Straight Connector 102">
              <a:extLst>
                <a:ext uri="{FF2B5EF4-FFF2-40B4-BE49-F238E27FC236}">
                  <a16:creationId xmlns:a16="http://schemas.microsoft.com/office/drawing/2014/main" id="{C03ECA5E-E29C-444F-9BDA-2E918190E13B}"/>
                </a:ext>
              </a:extLst>
            </p:cNvPr>
            <p:cNvCxnSpPr/>
            <p:nvPr/>
          </p:nvCxnSpPr>
          <p:spPr>
            <a:xfrm flipH="1">
              <a:off x="8673353" y="3792070"/>
              <a:ext cx="349623" cy="324364"/>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65886E99-FFCC-1D40-9102-71842DC3D01F}"/>
                </a:ext>
              </a:extLst>
            </p:cNvPr>
            <p:cNvCxnSpPr>
              <a:endCxn id="101" idx="1"/>
            </p:cNvCxnSpPr>
            <p:nvPr/>
          </p:nvCxnSpPr>
          <p:spPr>
            <a:xfrm flipH="1">
              <a:off x="8677835" y="3792070"/>
              <a:ext cx="670111" cy="648728"/>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3037625B-A5A5-8645-8321-2643BFF5B682}"/>
                </a:ext>
              </a:extLst>
            </p:cNvPr>
            <p:cNvCxnSpPr/>
            <p:nvPr/>
          </p:nvCxnSpPr>
          <p:spPr>
            <a:xfrm flipH="1">
              <a:off x="8673353" y="3792070"/>
              <a:ext cx="1497106" cy="1307633"/>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14671B31-3790-5F45-B1F5-A3CE7BD92194}"/>
                </a:ext>
              </a:extLst>
            </p:cNvPr>
            <p:cNvCxnSpPr/>
            <p:nvPr/>
          </p:nvCxnSpPr>
          <p:spPr>
            <a:xfrm flipH="1">
              <a:off x="9086850" y="4116434"/>
              <a:ext cx="1083609" cy="983269"/>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1F7B703-DFBB-8846-B525-BFDCB7CAADF8}"/>
                </a:ext>
              </a:extLst>
            </p:cNvPr>
            <p:cNvCxnSpPr/>
            <p:nvPr/>
          </p:nvCxnSpPr>
          <p:spPr>
            <a:xfrm flipH="1">
              <a:off x="8673353" y="3777619"/>
              <a:ext cx="1083609" cy="983269"/>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B790DE69-4623-794E-94D3-B238B2E0AB17}"/>
                </a:ext>
              </a:extLst>
            </p:cNvPr>
            <p:cNvCxnSpPr/>
            <p:nvPr/>
          </p:nvCxnSpPr>
          <p:spPr>
            <a:xfrm flipH="1">
              <a:off x="9485780" y="4450975"/>
              <a:ext cx="670111" cy="648728"/>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C7881B11-5184-F046-AF90-8C0A9CC00A38}"/>
                </a:ext>
              </a:extLst>
            </p:cNvPr>
            <p:cNvCxnSpPr/>
            <p:nvPr/>
          </p:nvCxnSpPr>
          <p:spPr>
            <a:xfrm flipH="1">
              <a:off x="9820835" y="4764530"/>
              <a:ext cx="349623" cy="324364"/>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grpSp>
      <p:sp>
        <p:nvSpPr>
          <p:cNvPr id="32" name="Notched Right Arrow 31">
            <a:extLst>
              <a:ext uri="{FF2B5EF4-FFF2-40B4-BE49-F238E27FC236}">
                <a16:creationId xmlns:a16="http://schemas.microsoft.com/office/drawing/2014/main" id="{B28EF137-C02C-6146-A6DD-57F7CEBE30E4}"/>
              </a:ext>
            </a:extLst>
          </p:cNvPr>
          <p:cNvSpPr/>
          <p:nvPr/>
        </p:nvSpPr>
        <p:spPr bwMode="auto">
          <a:xfrm>
            <a:off x="6998677" y="2712447"/>
            <a:ext cx="1242690" cy="307083"/>
          </a:xfrm>
          <a:prstGeom prst="notchedRightArrow">
            <a:avLst/>
          </a:prstGeom>
          <a:solidFill>
            <a:srgbClr val="00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nchor="ctr"/>
          <a:lstStyle/>
          <a:p>
            <a:pPr algn="ctr"/>
            <a:endParaRPr lang="en-US"/>
          </a:p>
        </p:txBody>
      </p:sp>
    </p:spTree>
    <p:extLst>
      <p:ext uri="{BB962C8B-B14F-4D97-AF65-F5344CB8AC3E}">
        <p14:creationId xmlns:p14="http://schemas.microsoft.com/office/powerpoint/2010/main" val="88844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p:cTn id="17" dur="1000" fill="hold"/>
                                        <p:tgtEl>
                                          <p:spTgt spid="43"/>
                                        </p:tgtEl>
                                        <p:attrNameLst>
                                          <p:attrName>ppt_w</p:attrName>
                                        </p:attrNameLst>
                                      </p:cBhvr>
                                      <p:tavLst>
                                        <p:tav tm="0">
                                          <p:val>
                                            <p:strVal val="#ppt_w*0.70"/>
                                          </p:val>
                                        </p:tav>
                                        <p:tav tm="100000">
                                          <p:val>
                                            <p:strVal val="#ppt_w"/>
                                          </p:val>
                                        </p:tav>
                                      </p:tavLst>
                                    </p:anim>
                                    <p:anim calcmode="lin" valueType="num">
                                      <p:cBhvr>
                                        <p:cTn id="18" dur="1000" fill="hold"/>
                                        <p:tgtEl>
                                          <p:spTgt spid="43"/>
                                        </p:tgtEl>
                                        <p:attrNameLst>
                                          <p:attrName>ppt_h</p:attrName>
                                        </p:attrNameLst>
                                      </p:cBhvr>
                                      <p:tavLst>
                                        <p:tav tm="0">
                                          <p:val>
                                            <p:strVal val="#ppt_h"/>
                                          </p:val>
                                        </p:tav>
                                        <p:tav tm="100000">
                                          <p:val>
                                            <p:strVal val="#ppt_h"/>
                                          </p:val>
                                        </p:tav>
                                      </p:tavLst>
                                    </p:anim>
                                    <p:animEffect transition="in" filter="fade">
                                      <p:cBhvr>
                                        <p:cTn id="19" dur="10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dissolve">
                                      <p:cBhvr>
                                        <p:cTn id="29" dur="500"/>
                                        <p:tgtEl>
                                          <p:spTgt spid="4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dissolv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dissolve">
                                      <p:cBhvr>
                                        <p:cTn id="39" dur="500"/>
                                        <p:tgtEl>
                                          <p:spTgt spid="106"/>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dissolve">
                                      <p:cBhvr>
                                        <p:cTn id="44" dur="500"/>
                                        <p:tgtEl>
                                          <p:spTgt spid="16"/>
                                        </p:tgtEl>
                                      </p:cBhvr>
                                    </p:animEffect>
                                  </p:childTnLst>
                                </p:cTn>
                              </p:par>
                              <p:par>
                                <p:cTn id="45" presetID="9"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dissolv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dissolv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00"/>
                                        </p:tgtEl>
                                        <p:attrNameLst>
                                          <p:attrName>style.visibility</p:attrName>
                                        </p:attrNameLst>
                                      </p:cBhvr>
                                      <p:to>
                                        <p:strVal val="visible"/>
                                      </p:to>
                                    </p:set>
                                    <p:animEffect transition="in" filter="dissolve">
                                      <p:cBhvr>
                                        <p:cTn id="57" dur="500"/>
                                        <p:tgtEl>
                                          <p:spTgt spid="10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104"/>
                                        </p:tgtEl>
                                        <p:attrNameLst>
                                          <p:attrName>style.visibility</p:attrName>
                                        </p:attrNameLst>
                                      </p:cBhvr>
                                      <p:to>
                                        <p:strVal val="visible"/>
                                      </p:to>
                                    </p:set>
                                    <p:animEffect transition="in" filter="dissolve">
                                      <p:cBhvr>
                                        <p:cTn id="62" dur="500"/>
                                        <p:tgtEl>
                                          <p:spTgt spid="104"/>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dissolve">
                                      <p:cBhvr>
                                        <p:cTn id="67" dur="500"/>
                                        <p:tgtEl>
                                          <p:spTgt spid="48"/>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104"/>
                                        </p:tgtEl>
                                        <p:attrNameLst>
                                          <p:attrName>style.visibility</p:attrName>
                                        </p:attrNameLst>
                                      </p:cBhvr>
                                      <p:to>
                                        <p:strVal val="visible"/>
                                      </p:to>
                                    </p:set>
                                    <p:animEffect transition="in" filter="dissolve">
                                      <p:cBhvr>
                                        <p:cTn id="72" dur="500"/>
                                        <p:tgtEl>
                                          <p:spTgt spid="104"/>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dissolve">
                                      <p:cBhvr>
                                        <p:cTn id="77" dur="500"/>
                                        <p:tgtEl>
                                          <p:spTgt spid="49"/>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102"/>
                                        </p:tgtEl>
                                        <p:attrNameLst>
                                          <p:attrName>style.visibility</p:attrName>
                                        </p:attrNameLst>
                                      </p:cBhvr>
                                      <p:to>
                                        <p:strVal val="visible"/>
                                      </p:to>
                                    </p:set>
                                    <p:animEffect transition="in" filter="dissolve">
                                      <p:cBhvr>
                                        <p:cTn id="82" dur="500"/>
                                        <p:tgtEl>
                                          <p:spTgt spid="10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dissolve">
                                      <p:cBhvr>
                                        <p:cTn id="85" dur="500"/>
                                        <p:tgtEl>
                                          <p:spTgt spid="61"/>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97"/>
                                        </p:tgtEl>
                                        <p:attrNameLst>
                                          <p:attrName>style.visibility</p:attrName>
                                        </p:attrNameLst>
                                      </p:cBhvr>
                                      <p:to>
                                        <p:strVal val="visible"/>
                                      </p:to>
                                    </p:set>
                                    <p:animEffect transition="in" filter="dissolve">
                                      <p:cBhvr>
                                        <p:cTn id="90" dur="500"/>
                                        <p:tgtEl>
                                          <p:spTgt spid="97"/>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dissolve">
                                      <p:cBhvr>
                                        <p:cTn id="95" dur="500"/>
                                        <p:tgtEl>
                                          <p:spTgt spid="62"/>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110"/>
                                        </p:tgtEl>
                                        <p:attrNameLst>
                                          <p:attrName>style.visibility</p:attrName>
                                        </p:attrNameLst>
                                      </p:cBhvr>
                                      <p:to>
                                        <p:strVal val="visible"/>
                                      </p:to>
                                    </p:set>
                                    <p:animEffect transition="in" filter="dissolve">
                                      <p:cBhvr>
                                        <p:cTn id="100" dur="500"/>
                                        <p:tgtEl>
                                          <p:spTgt spid="110"/>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nodeType="clickEffect">
                                  <p:stCondLst>
                                    <p:cond delay="0"/>
                                  </p:stCondLst>
                                  <p:childTnLst>
                                    <p:set>
                                      <p:cBhvr>
                                        <p:cTn id="104" dur="1" fill="hold">
                                          <p:stCondLst>
                                            <p:cond delay="0"/>
                                          </p:stCondLst>
                                        </p:cTn>
                                        <p:tgtEl>
                                          <p:spTgt spid="114"/>
                                        </p:tgtEl>
                                        <p:attrNameLst>
                                          <p:attrName>style.visibility</p:attrName>
                                        </p:attrNameLst>
                                      </p:cBhvr>
                                      <p:to>
                                        <p:strVal val="visible"/>
                                      </p:to>
                                    </p:set>
                                    <p:animEffect transition="in" filter="dissolve">
                                      <p:cBhvr>
                                        <p:cTn id="105" dur="500"/>
                                        <p:tgtEl>
                                          <p:spTgt spid="114"/>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wipe(down)">
                                      <p:cBhvr>
                                        <p:cTn id="110" dur="500"/>
                                        <p:tgtEl>
                                          <p:spTgt spid="32"/>
                                        </p:tgtEl>
                                      </p:cBhvr>
                                    </p:animEffect>
                                  </p:childTnLst>
                                </p:cTn>
                              </p:par>
                            </p:childTnLst>
                          </p:cTn>
                        </p:par>
                      </p:childTnLst>
                    </p:cTn>
                  </p:par>
                  <p:par>
                    <p:cTn id="111" fill="hold">
                      <p:stCondLst>
                        <p:cond delay="indefinite"/>
                      </p:stCondLst>
                      <p:childTnLst>
                        <p:par>
                          <p:cTn id="112" fill="hold">
                            <p:stCondLst>
                              <p:cond delay="0"/>
                            </p:stCondLst>
                            <p:childTnLst>
                              <p:par>
                                <p:cTn id="113" presetID="0" presetClass="path" presetSubtype="0" accel="50000" decel="50000" fill="hold" grpId="1" nodeType="clickEffect">
                                  <p:stCondLst>
                                    <p:cond delay="0"/>
                                  </p:stCondLst>
                                  <p:childTnLst>
                                    <p:animMotion origin="layout" path="M 0.05556 0.02531 C 0.09584 -0.03364 0.13611 -0.0929 0.13785 -0.08117 C 0.13959 -0.06945 0.07118 0.06697 0.06511 0.09568 C 0.05955 0.12438 0.08664 0.09969 0.10243 0.09074 C 0.11806 0.0821 0.14861 0.05092 0.15955 0.0429 C 0.17066 0.03488 0.16875 0.0429 0.16875 0.04321 L 0.16875 0.0429 C 0.16806 0.04259 0.16632 0.04167 0.16615 0.04105 C 0.16545 0.04043 0.16632 0.03981 0.16702 0.03889 " pathEditMode="relative" rAng="0" ptsTypes="AAAAAAAAA">
                                      <p:cBhvr>
                                        <p:cTn id="114" dur="2000" fill="hold"/>
                                        <p:tgtEl>
                                          <p:spTgt spid="32"/>
                                        </p:tgtEl>
                                        <p:attrNameLst>
                                          <p:attrName>ppt_x</p:attrName>
                                          <p:attrName>ppt_y</p:attrName>
                                        </p:attrNameLst>
                                      </p:cBhvr>
                                      <p:rCtr x="566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animBg="1"/>
      <p:bldP spid="39" grpId="0" animBg="1"/>
      <p:bldP spid="48" grpId="0" animBg="1"/>
      <p:bldP spid="61" grpId="0"/>
      <p:bldP spid="32" grpId="0" animBg="1"/>
      <p:bldP spid="3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Given a scenario, implement public key infrastructure</a:t>
            </a:r>
          </a:p>
        </p:txBody>
      </p:sp>
      <p:sp>
        <p:nvSpPr>
          <p:cNvPr id="13" name="Oval 12"/>
          <p:cNvSpPr/>
          <p:nvPr/>
        </p:nvSpPr>
        <p:spPr>
          <a:xfrm>
            <a:off x="5601713" y="1178302"/>
            <a:ext cx="383241" cy="35938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rgbClr val="00B050"/>
                </a:solidFill>
                <a:latin typeface="Calibri" panose="020F0502020204030204"/>
              </a:rPr>
              <a:t>P</a:t>
            </a:r>
          </a:p>
        </p:txBody>
      </p:sp>
      <p:sp>
        <p:nvSpPr>
          <p:cNvPr id="14" name="Oval 13"/>
          <p:cNvSpPr/>
          <p:nvPr/>
        </p:nvSpPr>
        <p:spPr>
          <a:xfrm>
            <a:off x="5601713" y="1707968"/>
            <a:ext cx="383241" cy="3593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rgbClr val="FF0000"/>
                </a:solidFill>
                <a:latin typeface="Calibri" panose="020F0502020204030204"/>
              </a:rPr>
              <a:t>t</a:t>
            </a:r>
          </a:p>
        </p:txBody>
      </p:sp>
      <p:pic>
        <p:nvPicPr>
          <p:cNvPr id="9" name="Picture 8" descr="Key outline"/>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579741" y="2194022"/>
            <a:ext cx="1057999" cy="1057999"/>
          </a:xfrm>
          <a:prstGeom prst="rect">
            <a:avLst/>
          </a:prstGeom>
          <a:noFill/>
        </p:spPr>
      </p:pic>
      <p:sp>
        <p:nvSpPr>
          <p:cNvPr id="37" name="Rectangle 36"/>
          <p:cNvSpPr/>
          <p:nvPr/>
        </p:nvSpPr>
        <p:spPr>
          <a:xfrm>
            <a:off x="2495919" y="3847336"/>
            <a:ext cx="1111904" cy="45383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chemeClr val="bg1"/>
                </a:solidFill>
                <a:latin typeface="Calibri" panose="020F0502020204030204"/>
              </a:rPr>
              <a:t>ABC123</a:t>
            </a:r>
          </a:p>
        </p:txBody>
      </p:sp>
      <p:sp>
        <p:nvSpPr>
          <p:cNvPr id="48" name="Rectangle 47"/>
          <p:cNvSpPr/>
          <p:nvPr/>
        </p:nvSpPr>
        <p:spPr>
          <a:xfrm>
            <a:off x="4235826" y="2334746"/>
            <a:ext cx="2602006" cy="9943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0" name="Rectangle 49"/>
          <p:cNvSpPr/>
          <p:nvPr/>
        </p:nvSpPr>
        <p:spPr>
          <a:xfrm>
            <a:off x="4240236" y="2337952"/>
            <a:ext cx="1119468" cy="98835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chemeClr val="bg1"/>
                </a:solidFill>
                <a:latin typeface="Calibri" panose="020F0502020204030204"/>
              </a:rPr>
              <a:t>____________________________________________</a:t>
            </a:r>
          </a:p>
        </p:txBody>
      </p:sp>
      <p:cxnSp>
        <p:nvCxnSpPr>
          <p:cNvPr id="51" name="Straight Connector 50"/>
          <p:cNvCxnSpPr/>
          <p:nvPr/>
        </p:nvCxnSpPr>
        <p:spPr>
          <a:xfrm flipH="1">
            <a:off x="4236875" y="2345585"/>
            <a:ext cx="262217" cy="243273"/>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52" name="Straight Connector 51"/>
          <p:cNvCxnSpPr>
            <a:endCxn id="50" idx="1"/>
          </p:cNvCxnSpPr>
          <p:nvPr/>
        </p:nvCxnSpPr>
        <p:spPr>
          <a:xfrm flipH="1">
            <a:off x="4240237" y="2345585"/>
            <a:ext cx="502583" cy="486546"/>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flipH="1">
            <a:off x="4236874" y="2345585"/>
            <a:ext cx="1122830" cy="980725"/>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H="1">
            <a:off x="4546998" y="2588858"/>
            <a:ext cx="812707" cy="737452"/>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H="1">
            <a:off x="4236757" y="2343317"/>
            <a:ext cx="812707" cy="737452"/>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flipH="1">
            <a:off x="4846195" y="2839763"/>
            <a:ext cx="502583" cy="486546"/>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H="1">
            <a:off x="5097487" y="3074930"/>
            <a:ext cx="262217" cy="243273"/>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59" name="Straight Connector 58"/>
          <p:cNvCxnSpPr>
            <a:stCxn id="50" idx="3"/>
            <a:endCxn id="48" idx="3"/>
          </p:cNvCxnSpPr>
          <p:nvPr/>
        </p:nvCxnSpPr>
        <p:spPr>
          <a:xfrm flipV="1">
            <a:off x="5359704" y="2831929"/>
            <a:ext cx="1478128" cy="202"/>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61" name="TextBox 60"/>
          <p:cNvSpPr txBox="1"/>
          <p:nvPr/>
        </p:nvSpPr>
        <p:spPr>
          <a:xfrm>
            <a:off x="5574332" y="2940720"/>
            <a:ext cx="1048871" cy="300082"/>
          </a:xfrm>
          <a:prstGeom prst="rect">
            <a:avLst/>
          </a:prstGeom>
          <a:noFill/>
        </p:spPr>
        <p:txBody>
          <a:bodyPr wrap="square" rtlCol="0">
            <a:spAutoFit/>
          </a:bodyPr>
          <a:lstStyle/>
          <a:p>
            <a:pPr algn="ctr" defTabSz="685800">
              <a:defRPr/>
            </a:pPr>
            <a:r>
              <a:rPr lang="en-US" sz="1350" dirty="0">
                <a:solidFill>
                  <a:srgbClr val="FF0000"/>
                </a:solidFill>
                <a:latin typeface="Calibri" panose="020F0502020204030204"/>
              </a:rPr>
              <a:t>D. S.</a:t>
            </a:r>
          </a:p>
        </p:txBody>
      </p:sp>
      <p:pic>
        <p:nvPicPr>
          <p:cNvPr id="62" name="Picture 61" descr="Key outline"/>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740982" y="2225553"/>
            <a:ext cx="724426" cy="724426"/>
          </a:xfrm>
          <a:prstGeom prst="rect">
            <a:avLst/>
          </a:prstGeom>
        </p:spPr>
      </p:pic>
      <p:cxnSp>
        <p:nvCxnSpPr>
          <p:cNvPr id="65" name="Straight Connector 64"/>
          <p:cNvCxnSpPr/>
          <p:nvPr/>
        </p:nvCxnSpPr>
        <p:spPr>
          <a:xfrm flipV="1">
            <a:off x="5922089" y="2336208"/>
            <a:ext cx="325250" cy="489551"/>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a:xfrm flipV="1">
            <a:off x="6103195" y="2336208"/>
            <a:ext cx="325250" cy="489551"/>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a:xfrm flipV="1">
            <a:off x="6284302" y="2336208"/>
            <a:ext cx="325250" cy="489551"/>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flipV="1">
            <a:off x="6465409" y="2336208"/>
            <a:ext cx="325250" cy="489551"/>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flipV="1">
            <a:off x="5740983" y="2336208"/>
            <a:ext cx="325250" cy="489551"/>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89" name="Straight Connector 88"/>
          <p:cNvCxnSpPr/>
          <p:nvPr/>
        </p:nvCxnSpPr>
        <p:spPr>
          <a:xfrm flipV="1">
            <a:off x="5559877" y="2336208"/>
            <a:ext cx="325250" cy="489551"/>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a:xfrm flipV="1">
            <a:off x="5378770" y="2336208"/>
            <a:ext cx="325250" cy="489551"/>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91" name="Straight Connector 90"/>
          <p:cNvCxnSpPr>
            <a:endCxn id="48" idx="0"/>
          </p:cNvCxnSpPr>
          <p:nvPr/>
        </p:nvCxnSpPr>
        <p:spPr>
          <a:xfrm flipV="1">
            <a:off x="5359703" y="2334746"/>
            <a:ext cx="177126" cy="265020"/>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93" name="Straight Connector 92"/>
          <p:cNvCxnSpPr/>
          <p:nvPr/>
        </p:nvCxnSpPr>
        <p:spPr>
          <a:xfrm flipV="1">
            <a:off x="6660707" y="2566909"/>
            <a:ext cx="177126" cy="265020"/>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sp>
        <p:nvSpPr>
          <p:cNvPr id="58" name="Rectangle 57"/>
          <p:cNvSpPr/>
          <p:nvPr/>
        </p:nvSpPr>
        <p:spPr>
          <a:xfrm>
            <a:off x="6014200" y="1192313"/>
            <a:ext cx="1250576" cy="867336"/>
          </a:xfrm>
          <a:prstGeom prst="rect">
            <a:avLst/>
          </a:prstGeom>
          <a:solidFill>
            <a:schemeClr val="accent1">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rgbClr val="FF0000"/>
                </a:solidFill>
                <a:latin typeface="Calibri" panose="020F0502020204030204"/>
              </a:rPr>
              <a:t>Recipient</a:t>
            </a:r>
          </a:p>
        </p:txBody>
      </p:sp>
      <p:pic>
        <p:nvPicPr>
          <p:cNvPr id="60" name="Picture 59"/>
          <p:cNvPicPr>
            <a:picLocks noChangeAspect="1"/>
          </p:cNvPicPr>
          <p:nvPr/>
        </p:nvPicPr>
        <p:blipFill rotWithShape="1">
          <a:blip r:embed="rId5">
            <a:extLst>
              <a:ext uri="{28A0092B-C50C-407E-A947-70E740481C1C}">
                <a14:useLocalDpi xmlns:a14="http://schemas.microsoft.com/office/drawing/2010/main" val="0"/>
              </a:ext>
            </a:extLst>
          </a:blip>
          <a:srcRect l="10187" t="19671" r="10611" b="18727"/>
          <a:stretch/>
        </p:blipFill>
        <p:spPr>
          <a:xfrm>
            <a:off x="805142" y="1227252"/>
            <a:ext cx="635375" cy="494180"/>
          </a:xfrm>
          <a:prstGeom prst="rect">
            <a:avLst/>
          </a:prstGeom>
        </p:spPr>
      </p:pic>
      <p:sp>
        <p:nvSpPr>
          <p:cNvPr id="63" name="TextBox 62"/>
          <p:cNvSpPr txBox="1"/>
          <p:nvPr/>
        </p:nvSpPr>
        <p:spPr>
          <a:xfrm>
            <a:off x="1201832" y="1234152"/>
            <a:ext cx="238685" cy="300082"/>
          </a:xfrm>
          <a:prstGeom prst="rect">
            <a:avLst/>
          </a:prstGeom>
          <a:noFill/>
        </p:spPr>
        <p:txBody>
          <a:bodyPr wrap="square" rtlCol="0">
            <a:spAutoFit/>
          </a:bodyPr>
          <a:lstStyle/>
          <a:p>
            <a:pPr defTabSz="685800">
              <a:defRPr/>
            </a:pPr>
            <a:r>
              <a:rPr lang="en-US" sz="1350" dirty="0">
                <a:solidFill>
                  <a:srgbClr val="FF0000"/>
                </a:solidFill>
                <a:latin typeface="Calibri" panose="020F0502020204030204"/>
              </a:rPr>
              <a:t>S</a:t>
            </a:r>
          </a:p>
        </p:txBody>
      </p:sp>
      <p:cxnSp>
        <p:nvCxnSpPr>
          <p:cNvPr id="6" name="Straight Arrow Connector 5"/>
          <p:cNvCxnSpPr>
            <a:cxnSpLocks/>
          </p:cNvCxnSpPr>
          <p:nvPr/>
        </p:nvCxnSpPr>
        <p:spPr>
          <a:xfrm>
            <a:off x="5830023" y="2133663"/>
            <a:ext cx="253512" cy="224512"/>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a:cxnSpLocks/>
            <a:endCxn id="9" idx="1"/>
          </p:cNvCxnSpPr>
          <p:nvPr/>
        </p:nvCxnSpPr>
        <p:spPr>
          <a:xfrm>
            <a:off x="6874794" y="2656606"/>
            <a:ext cx="704947" cy="66416"/>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cxnSp>
        <p:nvCxnSpPr>
          <p:cNvPr id="12" name="Curved Connector 11"/>
          <p:cNvCxnSpPr>
            <a:cxnSpLocks/>
          </p:cNvCxnSpPr>
          <p:nvPr/>
        </p:nvCxnSpPr>
        <p:spPr>
          <a:xfrm rot="16200000" flipV="1">
            <a:off x="6226217" y="773816"/>
            <a:ext cx="111743" cy="3200888"/>
          </a:xfrm>
          <a:prstGeom prst="curvedConnector3">
            <a:avLst>
              <a:gd name="adj1" fmla="val 304577"/>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69" name="Rectangle 68"/>
          <p:cNvSpPr/>
          <p:nvPr/>
        </p:nvSpPr>
        <p:spPr>
          <a:xfrm>
            <a:off x="2495919" y="2337952"/>
            <a:ext cx="1119468" cy="98835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chemeClr val="bg1"/>
                </a:solidFill>
                <a:latin typeface="Calibri" panose="020F0502020204030204"/>
              </a:rPr>
              <a:t>____________________________________________</a:t>
            </a:r>
          </a:p>
        </p:txBody>
      </p:sp>
      <p:cxnSp>
        <p:nvCxnSpPr>
          <p:cNvPr id="28" name="Straight Arrow Connector 27"/>
          <p:cNvCxnSpPr>
            <a:stCxn id="50" idx="1"/>
            <a:endCxn id="69" idx="3"/>
          </p:cNvCxnSpPr>
          <p:nvPr/>
        </p:nvCxnSpPr>
        <p:spPr>
          <a:xfrm flipH="1">
            <a:off x="3615387" y="2832131"/>
            <a:ext cx="624849"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69" idx="2"/>
            <a:endCxn id="37" idx="0"/>
          </p:cNvCxnSpPr>
          <p:nvPr/>
        </p:nvCxnSpPr>
        <p:spPr>
          <a:xfrm flipH="1">
            <a:off x="3051871" y="3326310"/>
            <a:ext cx="3782" cy="521027"/>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8" name="Curved Connector 37"/>
          <p:cNvCxnSpPr>
            <a:stCxn id="60" idx="2"/>
            <a:endCxn id="61" idx="2"/>
          </p:cNvCxnSpPr>
          <p:nvPr/>
        </p:nvCxnSpPr>
        <p:spPr>
          <a:xfrm rot="16200000" flipH="1">
            <a:off x="2851114" y="-6852"/>
            <a:ext cx="1519370" cy="4975938"/>
          </a:xfrm>
          <a:prstGeom prst="curvedConnector3">
            <a:avLst>
              <a:gd name="adj1" fmla="val 115046"/>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sp>
        <p:nvSpPr>
          <p:cNvPr id="77" name="Rectangle 76"/>
          <p:cNvSpPr/>
          <p:nvPr/>
        </p:nvSpPr>
        <p:spPr>
          <a:xfrm>
            <a:off x="5527583" y="3847336"/>
            <a:ext cx="1111904" cy="45383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chemeClr val="bg1"/>
                </a:solidFill>
                <a:latin typeface="Calibri" panose="020F0502020204030204"/>
              </a:rPr>
              <a:t>ABC123</a:t>
            </a:r>
          </a:p>
        </p:txBody>
      </p:sp>
      <p:cxnSp>
        <p:nvCxnSpPr>
          <p:cNvPr id="78" name="Straight Arrow Connector 77"/>
          <p:cNvCxnSpPr>
            <a:stCxn id="61" idx="2"/>
            <a:endCxn id="77" idx="0"/>
          </p:cNvCxnSpPr>
          <p:nvPr/>
        </p:nvCxnSpPr>
        <p:spPr>
          <a:xfrm flipH="1">
            <a:off x="6083535" y="3240802"/>
            <a:ext cx="15233" cy="60653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37" idx="3"/>
            <a:endCxn id="77" idx="1"/>
          </p:cNvCxnSpPr>
          <p:nvPr/>
        </p:nvCxnSpPr>
        <p:spPr>
          <a:xfrm>
            <a:off x="3607823" y="4074256"/>
            <a:ext cx="1919761" cy="0"/>
          </a:xfrm>
          <a:prstGeom prst="straightConnector1">
            <a:avLst/>
          </a:prstGeom>
          <a:ln>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sp>
        <p:nvSpPr>
          <p:cNvPr id="64" name="Rectangle 63"/>
          <p:cNvSpPr/>
          <p:nvPr/>
        </p:nvSpPr>
        <p:spPr>
          <a:xfrm>
            <a:off x="4363068" y="3711900"/>
            <a:ext cx="378950" cy="692497"/>
          </a:xfrm>
          <a:prstGeom prst="rect">
            <a:avLst/>
          </a:prstGeom>
          <a:noFill/>
        </p:spPr>
        <p:txBody>
          <a:bodyPr wrap="none" lIns="68580" tIns="34290" rIns="68580" bIns="34290">
            <a:spAutoFit/>
          </a:bodyPr>
          <a:lstStyle/>
          <a:p>
            <a:pPr algn="ctr" defTabSz="685800">
              <a:defRPr/>
            </a:pPr>
            <a:r>
              <a:rPr lang="en-US" sz="4050" dirty="0">
                <a:ln w="0"/>
                <a:solidFill>
                  <a:srgbClr val="FF0000"/>
                </a:solidFill>
                <a:effectLst>
                  <a:outerShdw blurRad="38100" dist="19050" dir="2700000" algn="tl" rotWithShape="0">
                    <a:prstClr val="black">
                      <a:alpha val="40000"/>
                    </a:prstClr>
                  </a:outerShdw>
                </a:effectLst>
                <a:latin typeface="Calibri" panose="020F0502020204030204"/>
              </a:rPr>
              <a:t>?</a:t>
            </a:r>
          </a:p>
        </p:txBody>
      </p:sp>
      <p:sp>
        <p:nvSpPr>
          <p:cNvPr id="42" name="Slide Number Placeholder 2">
            <a:extLst>
              <a:ext uri="{FF2B5EF4-FFF2-40B4-BE49-F238E27FC236}">
                <a16:creationId xmlns:a16="http://schemas.microsoft.com/office/drawing/2014/main" id="{75A95D2F-BAA1-5D4E-AA1F-973000F7DDBD}"/>
              </a:ext>
            </a:extLst>
          </p:cNvPr>
          <p:cNvSpPr txBox="1">
            <a:spLocks/>
          </p:cNvSpPr>
          <p:nvPr/>
        </p:nvSpPr>
        <p:spPr>
          <a:xfrm>
            <a:off x="8410074" y="4893468"/>
            <a:ext cx="721226" cy="25003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7CF8A19-3A9E-4ABC-B336-2FDDE321C72D}" type="slidenum">
              <a:rPr lang="en-US" sz="1000" smtClean="0"/>
              <a:pPr algn="r"/>
              <a:t>31</a:t>
            </a:fld>
            <a:endParaRPr lang="en-US" sz="1000"/>
          </a:p>
        </p:txBody>
      </p:sp>
      <p:sp>
        <p:nvSpPr>
          <p:cNvPr id="66" name="Slide Number Placeholder 3">
            <a:extLst>
              <a:ext uri="{FF2B5EF4-FFF2-40B4-BE49-F238E27FC236}">
                <a16:creationId xmlns:a16="http://schemas.microsoft.com/office/drawing/2014/main" id="{FBD9747E-DA34-D34F-BB73-FDDCF3D891ED}"/>
              </a:ext>
            </a:extLst>
          </p:cNvPr>
          <p:cNvSpPr txBox="1">
            <a:spLocks/>
          </p:cNvSpPr>
          <p:nvPr/>
        </p:nvSpPr>
        <p:spPr>
          <a:xfrm>
            <a:off x="7988300" y="4874615"/>
            <a:ext cx="11430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B7CF8A19-3A9E-4ABC-B336-2FDDE321C72D}" type="slidenum">
              <a:rPr lang="en-US" sz="1000" smtClean="0">
                <a:solidFill>
                  <a:schemeClr val="bg1"/>
                </a:solidFill>
              </a:rPr>
              <a:pPr algn="ctr"/>
              <a:t>31</a:t>
            </a:fld>
            <a:endParaRPr lang="en-US" sz="1000">
              <a:solidFill>
                <a:schemeClr val="bg1"/>
              </a:solidFill>
            </a:endParaRPr>
          </a:p>
        </p:txBody>
      </p:sp>
    </p:spTree>
    <p:extLst>
      <p:ext uri="{BB962C8B-B14F-4D97-AF65-F5344CB8AC3E}">
        <p14:creationId xmlns:p14="http://schemas.microsoft.com/office/powerpoint/2010/main" val="254243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4" presetClass="exit" presetSubtype="10" fill="hold" nodeType="afterEffect">
                                  <p:stCondLst>
                                    <p:cond delay="0"/>
                                  </p:stCondLst>
                                  <p:childTnLst>
                                    <p:animEffect transition="out" filter="randombar(horizontal)">
                                      <p:cBhvr>
                                        <p:cTn id="10" dur="500"/>
                                        <p:tgtEl>
                                          <p:spTgt spid="91"/>
                                        </p:tgtEl>
                                      </p:cBhvr>
                                    </p:animEffect>
                                    <p:set>
                                      <p:cBhvr>
                                        <p:cTn id="11" dur="1" fill="hold">
                                          <p:stCondLst>
                                            <p:cond delay="499"/>
                                          </p:stCondLst>
                                        </p:cTn>
                                        <p:tgtEl>
                                          <p:spTgt spid="91"/>
                                        </p:tgtEl>
                                        <p:attrNameLst>
                                          <p:attrName>style.visibility</p:attrName>
                                        </p:attrNameLst>
                                      </p:cBhvr>
                                      <p:to>
                                        <p:strVal val="hidden"/>
                                      </p:to>
                                    </p:set>
                                  </p:childTnLst>
                                </p:cTn>
                              </p:par>
                              <p:par>
                                <p:cTn id="12" presetID="14" presetClass="exit" presetSubtype="10" fill="hold" nodeType="withEffect">
                                  <p:stCondLst>
                                    <p:cond delay="0"/>
                                  </p:stCondLst>
                                  <p:childTnLst>
                                    <p:animEffect transition="out" filter="randombar(horizontal)">
                                      <p:cBhvr>
                                        <p:cTn id="13" dur="500"/>
                                        <p:tgtEl>
                                          <p:spTgt spid="90"/>
                                        </p:tgtEl>
                                      </p:cBhvr>
                                    </p:animEffect>
                                    <p:set>
                                      <p:cBhvr>
                                        <p:cTn id="14" dur="1" fill="hold">
                                          <p:stCondLst>
                                            <p:cond delay="499"/>
                                          </p:stCondLst>
                                        </p:cTn>
                                        <p:tgtEl>
                                          <p:spTgt spid="90"/>
                                        </p:tgtEl>
                                        <p:attrNameLst>
                                          <p:attrName>style.visibility</p:attrName>
                                        </p:attrNameLst>
                                      </p:cBhvr>
                                      <p:to>
                                        <p:strVal val="hidden"/>
                                      </p:to>
                                    </p:set>
                                  </p:childTnLst>
                                </p:cTn>
                              </p:par>
                              <p:par>
                                <p:cTn id="15" presetID="14" presetClass="exit" presetSubtype="10" fill="hold" nodeType="withEffect">
                                  <p:stCondLst>
                                    <p:cond delay="0"/>
                                  </p:stCondLst>
                                  <p:childTnLst>
                                    <p:animEffect transition="out" filter="randombar(horizontal)">
                                      <p:cBhvr>
                                        <p:cTn id="16" dur="500"/>
                                        <p:tgtEl>
                                          <p:spTgt spid="89"/>
                                        </p:tgtEl>
                                      </p:cBhvr>
                                    </p:animEffect>
                                    <p:set>
                                      <p:cBhvr>
                                        <p:cTn id="17" dur="1" fill="hold">
                                          <p:stCondLst>
                                            <p:cond delay="499"/>
                                          </p:stCondLst>
                                        </p:cTn>
                                        <p:tgtEl>
                                          <p:spTgt spid="89"/>
                                        </p:tgtEl>
                                        <p:attrNameLst>
                                          <p:attrName>style.visibility</p:attrName>
                                        </p:attrNameLst>
                                      </p:cBhvr>
                                      <p:to>
                                        <p:strVal val="hidden"/>
                                      </p:to>
                                    </p:set>
                                  </p:childTnLst>
                                </p:cTn>
                              </p:par>
                              <p:par>
                                <p:cTn id="18" presetID="14" presetClass="exit" presetSubtype="10" fill="hold" nodeType="withEffect">
                                  <p:stCondLst>
                                    <p:cond delay="0"/>
                                  </p:stCondLst>
                                  <p:childTnLst>
                                    <p:animEffect transition="out" filter="randombar(horizontal)">
                                      <p:cBhvr>
                                        <p:cTn id="19" dur="500"/>
                                        <p:tgtEl>
                                          <p:spTgt spid="88"/>
                                        </p:tgtEl>
                                      </p:cBhvr>
                                    </p:animEffect>
                                    <p:set>
                                      <p:cBhvr>
                                        <p:cTn id="20" dur="1" fill="hold">
                                          <p:stCondLst>
                                            <p:cond delay="499"/>
                                          </p:stCondLst>
                                        </p:cTn>
                                        <p:tgtEl>
                                          <p:spTgt spid="88"/>
                                        </p:tgtEl>
                                        <p:attrNameLst>
                                          <p:attrName>style.visibility</p:attrName>
                                        </p:attrNameLst>
                                      </p:cBhvr>
                                      <p:to>
                                        <p:strVal val="hidden"/>
                                      </p:to>
                                    </p:set>
                                  </p:childTnLst>
                                </p:cTn>
                              </p:par>
                              <p:par>
                                <p:cTn id="21" presetID="14" presetClass="exit" presetSubtype="10" fill="hold" nodeType="withEffect">
                                  <p:stCondLst>
                                    <p:cond delay="0"/>
                                  </p:stCondLst>
                                  <p:childTnLst>
                                    <p:animEffect transition="out" filter="randombar(horizontal)">
                                      <p:cBhvr>
                                        <p:cTn id="22" dur="500"/>
                                        <p:tgtEl>
                                          <p:spTgt spid="65"/>
                                        </p:tgtEl>
                                      </p:cBhvr>
                                    </p:animEffect>
                                    <p:set>
                                      <p:cBhvr>
                                        <p:cTn id="23" dur="1" fill="hold">
                                          <p:stCondLst>
                                            <p:cond delay="499"/>
                                          </p:stCondLst>
                                        </p:cTn>
                                        <p:tgtEl>
                                          <p:spTgt spid="65"/>
                                        </p:tgtEl>
                                        <p:attrNameLst>
                                          <p:attrName>style.visibility</p:attrName>
                                        </p:attrNameLst>
                                      </p:cBhvr>
                                      <p:to>
                                        <p:strVal val="hidden"/>
                                      </p:to>
                                    </p:set>
                                  </p:childTnLst>
                                </p:cTn>
                              </p:par>
                              <p:par>
                                <p:cTn id="24" presetID="14" presetClass="exit" presetSubtype="10" fill="hold" nodeType="withEffect">
                                  <p:stCondLst>
                                    <p:cond delay="0"/>
                                  </p:stCondLst>
                                  <p:childTnLst>
                                    <p:animEffect transition="out" filter="randombar(horizontal)">
                                      <p:cBhvr>
                                        <p:cTn id="25" dur="500"/>
                                        <p:tgtEl>
                                          <p:spTgt spid="85"/>
                                        </p:tgtEl>
                                      </p:cBhvr>
                                    </p:animEffect>
                                    <p:set>
                                      <p:cBhvr>
                                        <p:cTn id="26" dur="1" fill="hold">
                                          <p:stCondLst>
                                            <p:cond delay="499"/>
                                          </p:stCondLst>
                                        </p:cTn>
                                        <p:tgtEl>
                                          <p:spTgt spid="85"/>
                                        </p:tgtEl>
                                        <p:attrNameLst>
                                          <p:attrName>style.visibility</p:attrName>
                                        </p:attrNameLst>
                                      </p:cBhvr>
                                      <p:to>
                                        <p:strVal val="hidden"/>
                                      </p:to>
                                    </p:set>
                                  </p:childTnLst>
                                </p:cTn>
                              </p:par>
                              <p:par>
                                <p:cTn id="27" presetID="14" presetClass="exit" presetSubtype="10" fill="hold" nodeType="withEffect">
                                  <p:stCondLst>
                                    <p:cond delay="0"/>
                                  </p:stCondLst>
                                  <p:childTnLst>
                                    <p:animEffect transition="out" filter="randombar(horizontal)">
                                      <p:cBhvr>
                                        <p:cTn id="28" dur="500"/>
                                        <p:tgtEl>
                                          <p:spTgt spid="86"/>
                                        </p:tgtEl>
                                      </p:cBhvr>
                                    </p:animEffect>
                                    <p:set>
                                      <p:cBhvr>
                                        <p:cTn id="29" dur="1" fill="hold">
                                          <p:stCondLst>
                                            <p:cond delay="499"/>
                                          </p:stCondLst>
                                        </p:cTn>
                                        <p:tgtEl>
                                          <p:spTgt spid="86"/>
                                        </p:tgtEl>
                                        <p:attrNameLst>
                                          <p:attrName>style.visibility</p:attrName>
                                        </p:attrNameLst>
                                      </p:cBhvr>
                                      <p:to>
                                        <p:strVal val="hidden"/>
                                      </p:to>
                                    </p:set>
                                  </p:childTnLst>
                                </p:cTn>
                              </p:par>
                              <p:par>
                                <p:cTn id="30" presetID="14" presetClass="exit" presetSubtype="10" fill="hold" nodeType="withEffect">
                                  <p:stCondLst>
                                    <p:cond delay="0"/>
                                  </p:stCondLst>
                                  <p:childTnLst>
                                    <p:animEffect transition="out" filter="randombar(horizontal)">
                                      <p:cBhvr>
                                        <p:cTn id="31" dur="500"/>
                                        <p:tgtEl>
                                          <p:spTgt spid="87"/>
                                        </p:tgtEl>
                                      </p:cBhvr>
                                    </p:animEffect>
                                    <p:set>
                                      <p:cBhvr>
                                        <p:cTn id="32" dur="1" fill="hold">
                                          <p:stCondLst>
                                            <p:cond delay="499"/>
                                          </p:stCondLst>
                                        </p:cTn>
                                        <p:tgtEl>
                                          <p:spTgt spid="87"/>
                                        </p:tgtEl>
                                        <p:attrNameLst>
                                          <p:attrName>style.visibility</p:attrName>
                                        </p:attrNameLst>
                                      </p:cBhvr>
                                      <p:to>
                                        <p:strVal val="hidden"/>
                                      </p:to>
                                    </p:set>
                                  </p:childTnLst>
                                </p:cTn>
                              </p:par>
                              <p:par>
                                <p:cTn id="33" presetID="14" presetClass="exit" presetSubtype="10" fill="hold" nodeType="withEffect">
                                  <p:stCondLst>
                                    <p:cond delay="0"/>
                                  </p:stCondLst>
                                  <p:childTnLst>
                                    <p:animEffect transition="out" filter="randombar(horizontal)">
                                      <p:cBhvr>
                                        <p:cTn id="34" dur="500"/>
                                        <p:tgtEl>
                                          <p:spTgt spid="93"/>
                                        </p:tgtEl>
                                      </p:cBhvr>
                                    </p:animEffect>
                                    <p:set>
                                      <p:cBhvr>
                                        <p:cTn id="35" dur="1" fill="hold">
                                          <p:stCondLst>
                                            <p:cond delay="499"/>
                                          </p:stCondLst>
                                        </p:cTn>
                                        <p:tgtEl>
                                          <p:spTgt spid="93"/>
                                        </p:tgtEl>
                                        <p:attrNameLst>
                                          <p:attrName>style.visibility</p:attrName>
                                        </p:attrNameLst>
                                      </p:cBhvr>
                                      <p:to>
                                        <p:strVal val="hidden"/>
                                      </p:to>
                                    </p:set>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right)">
                                      <p:cBhvr>
                                        <p:cTn id="48" dur="500"/>
                                        <p:tgtEl>
                                          <p:spTgt spid="12"/>
                                        </p:tgtEl>
                                      </p:cBhvr>
                                    </p:animEffect>
                                  </p:childTnLst>
                                </p:cTn>
                              </p:par>
                            </p:childTnLst>
                          </p:cTn>
                        </p:par>
                        <p:par>
                          <p:cTn id="49" fill="hold">
                            <p:stCondLst>
                              <p:cond delay="500"/>
                            </p:stCondLst>
                            <p:childTnLst>
                              <p:par>
                                <p:cTn id="50" presetID="14" presetClass="exit" presetSubtype="10" fill="hold" nodeType="afterEffect">
                                  <p:stCondLst>
                                    <p:cond delay="0"/>
                                  </p:stCondLst>
                                  <p:childTnLst>
                                    <p:animEffect transition="out" filter="randombar(horizontal)">
                                      <p:cBhvr>
                                        <p:cTn id="51" dur="500"/>
                                        <p:tgtEl>
                                          <p:spTgt spid="51"/>
                                        </p:tgtEl>
                                      </p:cBhvr>
                                    </p:animEffect>
                                    <p:set>
                                      <p:cBhvr>
                                        <p:cTn id="52" dur="1" fill="hold">
                                          <p:stCondLst>
                                            <p:cond delay="499"/>
                                          </p:stCondLst>
                                        </p:cTn>
                                        <p:tgtEl>
                                          <p:spTgt spid="51"/>
                                        </p:tgtEl>
                                        <p:attrNameLst>
                                          <p:attrName>style.visibility</p:attrName>
                                        </p:attrNameLst>
                                      </p:cBhvr>
                                      <p:to>
                                        <p:strVal val="hidden"/>
                                      </p:to>
                                    </p:set>
                                  </p:childTnLst>
                                </p:cTn>
                              </p:par>
                              <p:par>
                                <p:cTn id="53" presetID="14" presetClass="exit" presetSubtype="10" fill="hold" nodeType="withEffect">
                                  <p:stCondLst>
                                    <p:cond delay="0"/>
                                  </p:stCondLst>
                                  <p:childTnLst>
                                    <p:animEffect transition="out" filter="randombar(horizontal)">
                                      <p:cBhvr>
                                        <p:cTn id="54" dur="500"/>
                                        <p:tgtEl>
                                          <p:spTgt spid="52"/>
                                        </p:tgtEl>
                                      </p:cBhvr>
                                    </p:animEffect>
                                    <p:set>
                                      <p:cBhvr>
                                        <p:cTn id="55" dur="1" fill="hold">
                                          <p:stCondLst>
                                            <p:cond delay="499"/>
                                          </p:stCondLst>
                                        </p:cTn>
                                        <p:tgtEl>
                                          <p:spTgt spid="52"/>
                                        </p:tgtEl>
                                        <p:attrNameLst>
                                          <p:attrName>style.visibility</p:attrName>
                                        </p:attrNameLst>
                                      </p:cBhvr>
                                      <p:to>
                                        <p:strVal val="hidden"/>
                                      </p:to>
                                    </p:set>
                                  </p:childTnLst>
                                </p:cTn>
                              </p:par>
                              <p:par>
                                <p:cTn id="56" presetID="14" presetClass="exit" presetSubtype="10" fill="hold" nodeType="withEffect">
                                  <p:stCondLst>
                                    <p:cond delay="0"/>
                                  </p:stCondLst>
                                  <p:childTnLst>
                                    <p:animEffect transition="out" filter="randombar(horizontal)">
                                      <p:cBhvr>
                                        <p:cTn id="57" dur="500"/>
                                        <p:tgtEl>
                                          <p:spTgt spid="55"/>
                                        </p:tgtEl>
                                      </p:cBhvr>
                                    </p:animEffect>
                                    <p:set>
                                      <p:cBhvr>
                                        <p:cTn id="58" dur="1" fill="hold">
                                          <p:stCondLst>
                                            <p:cond delay="499"/>
                                          </p:stCondLst>
                                        </p:cTn>
                                        <p:tgtEl>
                                          <p:spTgt spid="55"/>
                                        </p:tgtEl>
                                        <p:attrNameLst>
                                          <p:attrName>style.visibility</p:attrName>
                                        </p:attrNameLst>
                                      </p:cBhvr>
                                      <p:to>
                                        <p:strVal val="hidden"/>
                                      </p:to>
                                    </p:set>
                                  </p:childTnLst>
                                </p:cTn>
                              </p:par>
                              <p:par>
                                <p:cTn id="59" presetID="14" presetClass="exit" presetSubtype="10" fill="hold" nodeType="withEffect">
                                  <p:stCondLst>
                                    <p:cond delay="0"/>
                                  </p:stCondLst>
                                  <p:childTnLst>
                                    <p:animEffect transition="out" filter="randombar(horizontal)">
                                      <p:cBhvr>
                                        <p:cTn id="60" dur="500"/>
                                        <p:tgtEl>
                                          <p:spTgt spid="53"/>
                                        </p:tgtEl>
                                      </p:cBhvr>
                                    </p:animEffect>
                                    <p:set>
                                      <p:cBhvr>
                                        <p:cTn id="61" dur="1" fill="hold">
                                          <p:stCondLst>
                                            <p:cond delay="499"/>
                                          </p:stCondLst>
                                        </p:cTn>
                                        <p:tgtEl>
                                          <p:spTgt spid="53"/>
                                        </p:tgtEl>
                                        <p:attrNameLst>
                                          <p:attrName>style.visibility</p:attrName>
                                        </p:attrNameLst>
                                      </p:cBhvr>
                                      <p:to>
                                        <p:strVal val="hidden"/>
                                      </p:to>
                                    </p:set>
                                  </p:childTnLst>
                                </p:cTn>
                              </p:par>
                              <p:par>
                                <p:cTn id="62" presetID="14" presetClass="exit" presetSubtype="10" fill="hold" nodeType="withEffect">
                                  <p:stCondLst>
                                    <p:cond delay="0"/>
                                  </p:stCondLst>
                                  <p:childTnLst>
                                    <p:animEffect transition="out" filter="randombar(horizontal)">
                                      <p:cBhvr>
                                        <p:cTn id="63" dur="500"/>
                                        <p:tgtEl>
                                          <p:spTgt spid="54"/>
                                        </p:tgtEl>
                                      </p:cBhvr>
                                    </p:animEffect>
                                    <p:set>
                                      <p:cBhvr>
                                        <p:cTn id="64" dur="1" fill="hold">
                                          <p:stCondLst>
                                            <p:cond delay="499"/>
                                          </p:stCondLst>
                                        </p:cTn>
                                        <p:tgtEl>
                                          <p:spTgt spid="54"/>
                                        </p:tgtEl>
                                        <p:attrNameLst>
                                          <p:attrName>style.visibility</p:attrName>
                                        </p:attrNameLst>
                                      </p:cBhvr>
                                      <p:to>
                                        <p:strVal val="hidden"/>
                                      </p:to>
                                    </p:set>
                                  </p:childTnLst>
                                </p:cTn>
                              </p:par>
                              <p:par>
                                <p:cTn id="65" presetID="14" presetClass="exit" presetSubtype="10" fill="hold" nodeType="withEffect">
                                  <p:stCondLst>
                                    <p:cond delay="0"/>
                                  </p:stCondLst>
                                  <p:childTnLst>
                                    <p:animEffect transition="out" filter="randombar(horizontal)">
                                      <p:cBhvr>
                                        <p:cTn id="66" dur="500"/>
                                        <p:tgtEl>
                                          <p:spTgt spid="56"/>
                                        </p:tgtEl>
                                      </p:cBhvr>
                                    </p:animEffect>
                                    <p:set>
                                      <p:cBhvr>
                                        <p:cTn id="67" dur="1" fill="hold">
                                          <p:stCondLst>
                                            <p:cond delay="499"/>
                                          </p:stCondLst>
                                        </p:cTn>
                                        <p:tgtEl>
                                          <p:spTgt spid="56"/>
                                        </p:tgtEl>
                                        <p:attrNameLst>
                                          <p:attrName>style.visibility</p:attrName>
                                        </p:attrNameLst>
                                      </p:cBhvr>
                                      <p:to>
                                        <p:strVal val="hidden"/>
                                      </p:to>
                                    </p:set>
                                  </p:childTnLst>
                                </p:cTn>
                              </p:par>
                              <p:par>
                                <p:cTn id="68" presetID="14" presetClass="exit" presetSubtype="10" fill="hold" nodeType="withEffect">
                                  <p:stCondLst>
                                    <p:cond delay="0"/>
                                  </p:stCondLst>
                                  <p:childTnLst>
                                    <p:animEffect transition="out" filter="randombar(horizontal)">
                                      <p:cBhvr>
                                        <p:cTn id="69" dur="500"/>
                                        <p:tgtEl>
                                          <p:spTgt spid="57"/>
                                        </p:tgtEl>
                                      </p:cBhvr>
                                    </p:animEffect>
                                    <p:set>
                                      <p:cBhvr>
                                        <p:cTn id="70" dur="1" fill="hold">
                                          <p:stCondLst>
                                            <p:cond delay="499"/>
                                          </p:stCondLst>
                                        </p:cTn>
                                        <p:tgtEl>
                                          <p:spTgt spid="57"/>
                                        </p:tgtEl>
                                        <p:attrNameLst>
                                          <p:attrName>style.visibility</p:attrName>
                                        </p:attrNameLst>
                                      </p:cBhvr>
                                      <p:to>
                                        <p:strVal val="hidden"/>
                                      </p:to>
                                    </p:set>
                                  </p:childTnLst>
                                </p:cTn>
                              </p:par>
                            </p:childTnLst>
                          </p:cTn>
                        </p:par>
                        <p:par>
                          <p:cTn id="71" fill="hold">
                            <p:stCondLst>
                              <p:cond delay="1000"/>
                            </p:stCondLst>
                            <p:childTnLst>
                              <p:par>
                                <p:cTn id="72" presetID="22" presetClass="entr" presetSubtype="2" fill="hold" nodeType="after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wipe(right)">
                                      <p:cBhvr>
                                        <p:cTn id="74" dur="500"/>
                                        <p:tgtEl>
                                          <p:spTgt spid="28"/>
                                        </p:tgtEl>
                                      </p:cBhvr>
                                    </p:animEffect>
                                  </p:childTnLst>
                                </p:cTn>
                              </p:par>
                            </p:childTnLst>
                          </p:cTn>
                        </p:par>
                        <p:par>
                          <p:cTn id="75" fill="hold">
                            <p:stCondLst>
                              <p:cond delay="1500"/>
                            </p:stCondLst>
                            <p:childTnLst>
                              <p:par>
                                <p:cTn id="76" presetID="10" presetClass="entr" presetSubtype="0" fill="hold" grpId="0" nodeType="afterEffect">
                                  <p:stCondLst>
                                    <p:cond delay="0"/>
                                  </p:stCondLst>
                                  <p:childTnLst>
                                    <p:set>
                                      <p:cBhvr>
                                        <p:cTn id="77" dur="1" fill="hold">
                                          <p:stCondLst>
                                            <p:cond delay="0"/>
                                          </p:stCondLst>
                                        </p:cTn>
                                        <p:tgtEl>
                                          <p:spTgt spid="69"/>
                                        </p:tgtEl>
                                        <p:attrNameLst>
                                          <p:attrName>style.visibility</p:attrName>
                                        </p:attrNameLst>
                                      </p:cBhvr>
                                      <p:to>
                                        <p:strVal val="visible"/>
                                      </p:to>
                                    </p:set>
                                    <p:animEffect transition="in" filter="fade">
                                      <p:cBhvr>
                                        <p:cTn id="78" dur="500"/>
                                        <p:tgtEl>
                                          <p:spTgt spid="6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up)">
                                      <p:cBhvr>
                                        <p:cTn id="83" dur="500"/>
                                        <p:tgtEl>
                                          <p:spTgt spid="31"/>
                                        </p:tgtEl>
                                      </p:cBhvr>
                                    </p:animEffect>
                                  </p:childTnLst>
                                </p:cTn>
                              </p:par>
                            </p:childTnLst>
                          </p:cTn>
                        </p:par>
                        <p:par>
                          <p:cTn id="84" fill="hold">
                            <p:stCondLst>
                              <p:cond delay="500"/>
                            </p:stCondLst>
                            <p:childTnLst>
                              <p:par>
                                <p:cTn id="85" presetID="14" presetClass="entr" presetSubtype="10" fill="hold" grpId="0" nodeType="after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randombar(horizontal)">
                                      <p:cBhvr>
                                        <p:cTn id="87" dur="500"/>
                                        <p:tgtEl>
                                          <p:spTgt spid="3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wipe(left)">
                                      <p:cBhvr>
                                        <p:cTn id="92" dur="500"/>
                                        <p:tgtEl>
                                          <p:spTgt spid="38"/>
                                        </p:tgtEl>
                                      </p:cBhvr>
                                    </p:animEffect>
                                  </p:childTnLst>
                                </p:cTn>
                              </p:par>
                            </p:childTnLst>
                          </p:cTn>
                        </p:par>
                        <p:par>
                          <p:cTn id="93" fill="hold">
                            <p:stCondLst>
                              <p:cond delay="500"/>
                            </p:stCondLst>
                            <p:childTnLst>
                              <p:par>
                                <p:cTn id="94" presetID="22" presetClass="entr" presetSubtype="1" fill="hold" nodeType="after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up)">
                                      <p:cBhvr>
                                        <p:cTn id="96" dur="500"/>
                                        <p:tgtEl>
                                          <p:spTgt spid="78"/>
                                        </p:tgtEl>
                                      </p:cBhvr>
                                    </p:animEffect>
                                  </p:childTnLst>
                                </p:cTn>
                              </p:par>
                            </p:childTnLst>
                          </p:cTn>
                        </p:par>
                        <p:par>
                          <p:cTn id="97" fill="hold">
                            <p:stCondLst>
                              <p:cond delay="1000"/>
                            </p:stCondLst>
                            <p:childTnLst>
                              <p:par>
                                <p:cTn id="98" presetID="14" presetClass="entr" presetSubtype="10" fill="hold" grpId="0" nodeType="after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randombar(horizontal)">
                                      <p:cBhvr>
                                        <p:cTn id="100" dur="500"/>
                                        <p:tgtEl>
                                          <p:spTgt spid="77"/>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ntr" presetSubtype="37" fill="hold" nodeType="clickEffect">
                                  <p:stCondLst>
                                    <p:cond delay="0"/>
                                  </p:stCondLst>
                                  <p:childTnLst>
                                    <p:set>
                                      <p:cBhvr>
                                        <p:cTn id="104" dur="1" fill="hold">
                                          <p:stCondLst>
                                            <p:cond delay="0"/>
                                          </p:stCondLst>
                                        </p:cTn>
                                        <p:tgtEl>
                                          <p:spTgt spid="47"/>
                                        </p:tgtEl>
                                        <p:attrNameLst>
                                          <p:attrName>style.visibility</p:attrName>
                                        </p:attrNameLst>
                                      </p:cBhvr>
                                      <p:to>
                                        <p:strVal val="visible"/>
                                      </p:to>
                                    </p:set>
                                    <p:animEffect transition="in" filter="barn(outVertical)">
                                      <p:cBhvr>
                                        <p:cTn id="105" dur="500"/>
                                        <p:tgtEl>
                                          <p:spTgt spid="47"/>
                                        </p:tgtEl>
                                      </p:cBhvr>
                                    </p:animEffect>
                                  </p:childTnLst>
                                </p:cTn>
                              </p:par>
                            </p:childTnLst>
                          </p:cTn>
                        </p:par>
                        <p:par>
                          <p:cTn id="106" fill="hold">
                            <p:stCondLst>
                              <p:cond delay="500"/>
                            </p:stCondLst>
                            <p:childTnLst>
                              <p:par>
                                <p:cTn id="107" presetID="53" presetClass="entr" presetSubtype="16" fill="hold" grpId="0" nodeType="afterEffect">
                                  <p:stCondLst>
                                    <p:cond delay="0"/>
                                  </p:stCondLst>
                                  <p:childTnLst>
                                    <p:set>
                                      <p:cBhvr>
                                        <p:cTn id="108" dur="1" fill="hold">
                                          <p:stCondLst>
                                            <p:cond delay="0"/>
                                          </p:stCondLst>
                                        </p:cTn>
                                        <p:tgtEl>
                                          <p:spTgt spid="64"/>
                                        </p:tgtEl>
                                        <p:attrNameLst>
                                          <p:attrName>style.visibility</p:attrName>
                                        </p:attrNameLst>
                                      </p:cBhvr>
                                      <p:to>
                                        <p:strVal val="visible"/>
                                      </p:to>
                                    </p:set>
                                    <p:anim calcmode="lin" valueType="num">
                                      <p:cBhvr>
                                        <p:cTn id="109" dur="500" fill="hold"/>
                                        <p:tgtEl>
                                          <p:spTgt spid="64"/>
                                        </p:tgtEl>
                                        <p:attrNameLst>
                                          <p:attrName>ppt_w</p:attrName>
                                        </p:attrNameLst>
                                      </p:cBhvr>
                                      <p:tavLst>
                                        <p:tav tm="0">
                                          <p:val>
                                            <p:fltVal val="0"/>
                                          </p:val>
                                        </p:tav>
                                        <p:tav tm="100000">
                                          <p:val>
                                            <p:strVal val="#ppt_w"/>
                                          </p:val>
                                        </p:tav>
                                      </p:tavLst>
                                    </p:anim>
                                    <p:anim calcmode="lin" valueType="num">
                                      <p:cBhvr>
                                        <p:cTn id="110" dur="500" fill="hold"/>
                                        <p:tgtEl>
                                          <p:spTgt spid="64"/>
                                        </p:tgtEl>
                                        <p:attrNameLst>
                                          <p:attrName>ppt_h</p:attrName>
                                        </p:attrNameLst>
                                      </p:cBhvr>
                                      <p:tavLst>
                                        <p:tav tm="0">
                                          <p:val>
                                            <p:fltVal val="0"/>
                                          </p:val>
                                        </p:tav>
                                        <p:tav tm="100000">
                                          <p:val>
                                            <p:strVal val="#ppt_h"/>
                                          </p:val>
                                        </p:tav>
                                      </p:tavLst>
                                    </p:anim>
                                    <p:animEffect transition="in" filter="fade">
                                      <p:cBhvr>
                                        <p:cTn id="11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69" grpId="0" animBg="1"/>
      <p:bldP spid="77" grpId="0" animBg="1"/>
      <p:bldP spid="6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95C75BE7-2145-2C44-B234-C42846605869}"/>
              </a:ext>
            </a:extLst>
          </p:cNvPr>
          <p:cNvSpPr/>
          <p:nvPr/>
        </p:nvSpPr>
        <p:spPr>
          <a:xfrm>
            <a:off x="1580083" y="1539025"/>
            <a:ext cx="761083" cy="538152"/>
          </a:xfrm>
          <a:prstGeom prst="rect">
            <a:avLst/>
          </a:prstGeom>
          <a:solidFill>
            <a:schemeClr val="accent1">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050" dirty="0">
                <a:solidFill>
                  <a:srgbClr val="FF0000"/>
                </a:solidFill>
                <a:latin typeface="Calibri" panose="020F0502020204030204"/>
              </a:rPr>
              <a:t>Sender</a:t>
            </a:r>
          </a:p>
        </p:txBody>
      </p:sp>
      <p:sp>
        <p:nvSpPr>
          <p:cNvPr id="123" name="Rectangle 122">
            <a:extLst>
              <a:ext uri="{FF2B5EF4-FFF2-40B4-BE49-F238E27FC236}">
                <a16:creationId xmlns:a16="http://schemas.microsoft.com/office/drawing/2014/main" id="{C5DFAEDC-F5FB-254B-B742-EF795C27D58A}"/>
              </a:ext>
            </a:extLst>
          </p:cNvPr>
          <p:cNvSpPr/>
          <p:nvPr/>
        </p:nvSpPr>
        <p:spPr>
          <a:xfrm>
            <a:off x="3816278" y="1539025"/>
            <a:ext cx="761083" cy="538152"/>
          </a:xfrm>
          <a:prstGeom prst="rect">
            <a:avLst/>
          </a:prstGeom>
          <a:solidFill>
            <a:schemeClr val="accent1">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050" dirty="0">
                <a:solidFill>
                  <a:srgbClr val="FF0000"/>
                </a:solidFill>
                <a:latin typeface="Calibri" panose="020F0502020204030204"/>
              </a:rPr>
              <a:t>Recipient</a:t>
            </a:r>
          </a:p>
        </p:txBody>
      </p:sp>
      <p:sp>
        <p:nvSpPr>
          <p:cNvPr id="124" name="Oval 123">
            <a:extLst>
              <a:ext uri="{FF2B5EF4-FFF2-40B4-BE49-F238E27FC236}">
                <a16:creationId xmlns:a16="http://schemas.microsoft.com/office/drawing/2014/main" id="{0DA5DA10-C5ED-7D41-B9CD-E7FCC03CAD8F}"/>
              </a:ext>
            </a:extLst>
          </p:cNvPr>
          <p:cNvSpPr/>
          <p:nvPr/>
        </p:nvSpPr>
        <p:spPr>
          <a:xfrm>
            <a:off x="2727846" y="853194"/>
            <a:ext cx="589226" cy="61324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rgbClr val="FF0000"/>
                </a:solidFill>
                <a:latin typeface="Calibri" panose="020F0502020204030204"/>
              </a:rPr>
              <a:t>CA</a:t>
            </a:r>
          </a:p>
        </p:txBody>
      </p:sp>
      <p:sp>
        <p:nvSpPr>
          <p:cNvPr id="125" name="Flowchart: Magnetic Disk 6">
            <a:extLst>
              <a:ext uri="{FF2B5EF4-FFF2-40B4-BE49-F238E27FC236}">
                <a16:creationId xmlns:a16="http://schemas.microsoft.com/office/drawing/2014/main" id="{4204E3F4-C85E-AA45-9105-1C2C1DCD2F16}"/>
              </a:ext>
            </a:extLst>
          </p:cNvPr>
          <p:cNvSpPr/>
          <p:nvPr/>
        </p:nvSpPr>
        <p:spPr>
          <a:xfrm>
            <a:off x="4961996" y="919525"/>
            <a:ext cx="779497" cy="7884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CR</a:t>
            </a:r>
          </a:p>
        </p:txBody>
      </p:sp>
      <p:pic>
        <p:nvPicPr>
          <p:cNvPr id="136" name="Picture 135">
            <a:extLst>
              <a:ext uri="{FF2B5EF4-FFF2-40B4-BE49-F238E27FC236}">
                <a16:creationId xmlns:a16="http://schemas.microsoft.com/office/drawing/2014/main" id="{1B4E0DD5-368A-DB45-8E31-54D878A9BAA6}"/>
              </a:ext>
            </a:extLst>
          </p:cNvPr>
          <p:cNvPicPr>
            <a:picLocks noChangeAspect="1"/>
          </p:cNvPicPr>
          <p:nvPr/>
        </p:nvPicPr>
        <p:blipFill rotWithShape="1">
          <a:blip r:embed="rId3">
            <a:extLst>
              <a:ext uri="{28A0092B-C50C-407E-A947-70E740481C1C}">
                <a14:useLocalDpi xmlns:a14="http://schemas.microsoft.com/office/drawing/2010/main" val="0"/>
              </a:ext>
            </a:extLst>
          </a:blip>
          <a:srcRect l="10187" t="19671" r="10611" b="18727"/>
          <a:stretch/>
        </p:blipFill>
        <p:spPr>
          <a:xfrm>
            <a:off x="4003479" y="817527"/>
            <a:ext cx="386681" cy="306622"/>
          </a:xfrm>
          <a:prstGeom prst="rect">
            <a:avLst/>
          </a:prstGeom>
        </p:spPr>
      </p:pic>
      <p:pic>
        <p:nvPicPr>
          <p:cNvPr id="137" name="Picture 136">
            <a:extLst>
              <a:ext uri="{FF2B5EF4-FFF2-40B4-BE49-F238E27FC236}">
                <a16:creationId xmlns:a16="http://schemas.microsoft.com/office/drawing/2014/main" id="{39143CC8-1F7E-3A40-9FFA-F31BA7026222}"/>
              </a:ext>
            </a:extLst>
          </p:cNvPr>
          <p:cNvPicPr>
            <a:picLocks noChangeAspect="1"/>
          </p:cNvPicPr>
          <p:nvPr/>
        </p:nvPicPr>
        <p:blipFill rotWithShape="1">
          <a:blip r:embed="rId3">
            <a:extLst>
              <a:ext uri="{28A0092B-C50C-407E-A947-70E740481C1C}">
                <a14:useLocalDpi xmlns:a14="http://schemas.microsoft.com/office/drawing/2010/main" val="0"/>
              </a:ext>
            </a:extLst>
          </a:blip>
          <a:srcRect l="10187" t="19671" r="10611" b="18727"/>
          <a:stretch/>
        </p:blipFill>
        <p:spPr>
          <a:xfrm>
            <a:off x="4003479" y="1206747"/>
            <a:ext cx="386681" cy="306622"/>
          </a:xfrm>
          <a:prstGeom prst="rect">
            <a:avLst/>
          </a:prstGeom>
        </p:spPr>
      </p:pic>
      <p:sp>
        <p:nvSpPr>
          <p:cNvPr id="138" name="TextBox 137">
            <a:extLst>
              <a:ext uri="{FF2B5EF4-FFF2-40B4-BE49-F238E27FC236}">
                <a16:creationId xmlns:a16="http://schemas.microsoft.com/office/drawing/2014/main" id="{7095B027-EE6A-FB45-92FC-A0F9786A956D}"/>
              </a:ext>
            </a:extLst>
          </p:cNvPr>
          <p:cNvSpPr txBox="1"/>
          <p:nvPr/>
        </p:nvSpPr>
        <p:spPr>
          <a:xfrm>
            <a:off x="4200939" y="777848"/>
            <a:ext cx="145260" cy="186190"/>
          </a:xfrm>
          <a:prstGeom prst="rect">
            <a:avLst/>
          </a:prstGeom>
          <a:noFill/>
        </p:spPr>
        <p:txBody>
          <a:bodyPr wrap="square" rtlCol="0">
            <a:spAutoFit/>
          </a:bodyPr>
          <a:lstStyle/>
          <a:p>
            <a:pPr defTabSz="685800">
              <a:defRPr/>
            </a:pPr>
            <a:r>
              <a:rPr lang="en-US" sz="1350" dirty="0">
                <a:solidFill>
                  <a:srgbClr val="FF0000"/>
                </a:solidFill>
                <a:latin typeface="Calibri" panose="020F0502020204030204"/>
              </a:rPr>
              <a:t>S</a:t>
            </a:r>
          </a:p>
        </p:txBody>
      </p:sp>
      <p:sp>
        <p:nvSpPr>
          <p:cNvPr id="142" name="TextBox 141">
            <a:extLst>
              <a:ext uri="{FF2B5EF4-FFF2-40B4-BE49-F238E27FC236}">
                <a16:creationId xmlns:a16="http://schemas.microsoft.com/office/drawing/2014/main" id="{93CE4E6A-B99E-374E-BCCE-7D49C9FD63D9}"/>
              </a:ext>
            </a:extLst>
          </p:cNvPr>
          <p:cNvSpPr txBox="1"/>
          <p:nvPr/>
        </p:nvSpPr>
        <p:spPr>
          <a:xfrm>
            <a:off x="4200939" y="1162786"/>
            <a:ext cx="145260" cy="186190"/>
          </a:xfrm>
          <a:prstGeom prst="rect">
            <a:avLst/>
          </a:prstGeom>
          <a:noFill/>
        </p:spPr>
        <p:txBody>
          <a:bodyPr wrap="square" rtlCol="0">
            <a:spAutoFit/>
          </a:bodyPr>
          <a:lstStyle/>
          <a:p>
            <a:pPr defTabSz="685800">
              <a:defRPr/>
            </a:pPr>
            <a:r>
              <a:rPr lang="en-US" sz="1350" dirty="0">
                <a:solidFill>
                  <a:srgbClr val="FF0000"/>
                </a:solidFill>
                <a:latin typeface="Calibri" panose="020F0502020204030204"/>
              </a:rPr>
              <a:t>R</a:t>
            </a:r>
          </a:p>
        </p:txBody>
      </p:sp>
      <p:sp>
        <p:nvSpPr>
          <p:cNvPr id="143" name="Oval 142">
            <a:extLst>
              <a:ext uri="{FF2B5EF4-FFF2-40B4-BE49-F238E27FC236}">
                <a16:creationId xmlns:a16="http://schemas.microsoft.com/office/drawing/2014/main" id="{3E917BB9-DEB9-6C43-BFA2-076614F95A77}"/>
              </a:ext>
            </a:extLst>
          </p:cNvPr>
          <p:cNvSpPr/>
          <p:nvPr/>
        </p:nvSpPr>
        <p:spPr>
          <a:xfrm>
            <a:off x="2341166" y="1423347"/>
            <a:ext cx="233235" cy="22298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rgbClr val="00B050"/>
                </a:solidFill>
                <a:latin typeface="Calibri" panose="020F0502020204030204"/>
              </a:rPr>
              <a:t>P</a:t>
            </a:r>
          </a:p>
        </p:txBody>
      </p:sp>
      <p:sp>
        <p:nvSpPr>
          <p:cNvPr id="144" name="Oval 143">
            <a:extLst>
              <a:ext uri="{FF2B5EF4-FFF2-40B4-BE49-F238E27FC236}">
                <a16:creationId xmlns:a16="http://schemas.microsoft.com/office/drawing/2014/main" id="{24D0FC8F-5C66-8A4E-A647-ED6F3C0FB9D6}"/>
              </a:ext>
            </a:extLst>
          </p:cNvPr>
          <p:cNvSpPr/>
          <p:nvPr/>
        </p:nvSpPr>
        <p:spPr>
          <a:xfrm>
            <a:off x="2349440" y="1908429"/>
            <a:ext cx="233235" cy="2229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rgbClr val="FF0000"/>
                </a:solidFill>
                <a:latin typeface="Calibri" panose="020F0502020204030204"/>
              </a:rPr>
              <a:t>t</a:t>
            </a:r>
          </a:p>
        </p:txBody>
      </p:sp>
      <p:sp>
        <p:nvSpPr>
          <p:cNvPr id="145" name="Oval 144">
            <a:extLst>
              <a:ext uri="{FF2B5EF4-FFF2-40B4-BE49-F238E27FC236}">
                <a16:creationId xmlns:a16="http://schemas.microsoft.com/office/drawing/2014/main" id="{7A75B7D9-F2D2-F84A-8053-973A8548CA49}"/>
              </a:ext>
            </a:extLst>
          </p:cNvPr>
          <p:cNvSpPr/>
          <p:nvPr/>
        </p:nvSpPr>
        <p:spPr>
          <a:xfrm>
            <a:off x="3576905" y="1402502"/>
            <a:ext cx="233235" cy="22298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rgbClr val="00B050"/>
                </a:solidFill>
                <a:latin typeface="Calibri" panose="020F0502020204030204"/>
              </a:rPr>
              <a:t>P</a:t>
            </a:r>
          </a:p>
        </p:txBody>
      </p:sp>
      <p:sp>
        <p:nvSpPr>
          <p:cNvPr id="146" name="Oval 145">
            <a:extLst>
              <a:ext uri="{FF2B5EF4-FFF2-40B4-BE49-F238E27FC236}">
                <a16:creationId xmlns:a16="http://schemas.microsoft.com/office/drawing/2014/main" id="{1AD94459-545B-8042-9F57-B023463AB78E}"/>
              </a:ext>
            </a:extLst>
          </p:cNvPr>
          <p:cNvSpPr/>
          <p:nvPr/>
        </p:nvSpPr>
        <p:spPr>
          <a:xfrm>
            <a:off x="3576905" y="1906306"/>
            <a:ext cx="233235" cy="2229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rgbClr val="FF0000"/>
                </a:solidFill>
                <a:latin typeface="Calibri" panose="020F0502020204030204"/>
              </a:rPr>
              <a:t>t</a:t>
            </a:r>
          </a:p>
        </p:txBody>
      </p:sp>
      <p:cxnSp>
        <p:nvCxnSpPr>
          <p:cNvPr id="147" name="Straight Arrow Connector 146">
            <a:extLst>
              <a:ext uri="{FF2B5EF4-FFF2-40B4-BE49-F238E27FC236}">
                <a16:creationId xmlns:a16="http://schemas.microsoft.com/office/drawing/2014/main" id="{552E75F5-1BE7-CE42-BD0C-F1FB48CA5E8B}"/>
              </a:ext>
            </a:extLst>
          </p:cNvPr>
          <p:cNvCxnSpPr>
            <a:cxnSpLocks/>
            <a:stCxn id="143" idx="5"/>
          </p:cNvCxnSpPr>
          <p:nvPr/>
        </p:nvCxnSpPr>
        <p:spPr>
          <a:xfrm>
            <a:off x="2540245" y="1613676"/>
            <a:ext cx="187601" cy="169025"/>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5D115FA0-5444-794A-AAE5-3E430F5B1E0F}"/>
              </a:ext>
            </a:extLst>
          </p:cNvPr>
          <p:cNvCxnSpPr>
            <a:cxnSpLocks/>
            <a:endCxn id="152" idx="1"/>
          </p:cNvCxnSpPr>
          <p:nvPr/>
        </p:nvCxnSpPr>
        <p:spPr>
          <a:xfrm flipH="1">
            <a:off x="3523710" y="1611727"/>
            <a:ext cx="145971" cy="17097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1E79B4D3-9F58-BC42-93FD-B790B5C8BF6E}"/>
              </a:ext>
            </a:extLst>
          </p:cNvPr>
          <p:cNvCxnSpPr>
            <a:stCxn id="124" idx="7"/>
            <a:endCxn id="136" idx="1"/>
          </p:cNvCxnSpPr>
          <p:nvPr/>
        </p:nvCxnSpPr>
        <p:spPr>
          <a:xfrm>
            <a:off x="3230783" y="943002"/>
            <a:ext cx="772697" cy="2783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0" name="Straight Arrow Connector 149">
            <a:extLst>
              <a:ext uri="{FF2B5EF4-FFF2-40B4-BE49-F238E27FC236}">
                <a16:creationId xmlns:a16="http://schemas.microsoft.com/office/drawing/2014/main" id="{7DFEA3BC-00BA-F74A-94A3-4F6BA4207943}"/>
              </a:ext>
            </a:extLst>
          </p:cNvPr>
          <p:cNvCxnSpPr>
            <a:stCxn id="124" idx="5"/>
            <a:endCxn id="137" idx="1"/>
          </p:cNvCxnSpPr>
          <p:nvPr/>
        </p:nvCxnSpPr>
        <p:spPr>
          <a:xfrm flipV="1">
            <a:off x="3230783" y="1360058"/>
            <a:ext cx="772697" cy="16572"/>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pic>
        <p:nvPicPr>
          <p:cNvPr id="151" name="Picture 25" descr="Blueprint with solid fill">
            <a:extLst>
              <a:ext uri="{FF2B5EF4-FFF2-40B4-BE49-F238E27FC236}">
                <a16:creationId xmlns:a16="http://schemas.microsoft.com/office/drawing/2014/main" id="{3F9B500D-0CBC-B546-B150-3CF98306F2C7}"/>
              </a:ext>
            </a:extLst>
          </p:cNvPr>
          <p:cNvPicPr>
            <a:picLocks noChangeAspect="1"/>
          </p:cNvPicPr>
          <p:nvPr/>
        </p:nvPicPr>
        <p:blipFill>
          <a:blip r:embed="rId4">
            <a:extLst>
              <a:ext uri="{96DAC541-7B7A-43D3-8B79-37D633B846F1}">
                <asvg:svgBlip xmlns:asvg="http://schemas.microsoft.com/office/drawing/2016/SVG/main" r:embed="rId5"/>
              </a:ext>
            </a:extLst>
          </a:blip>
          <a:srcRect t="11111" b="11111"/>
          <a:stretch/>
        </p:blipFill>
        <p:spPr>
          <a:xfrm>
            <a:off x="2721799" y="1669056"/>
            <a:ext cx="317109" cy="251455"/>
          </a:xfrm>
          <a:prstGeom prst="rect">
            <a:avLst/>
          </a:prstGeom>
        </p:spPr>
      </p:pic>
      <p:pic>
        <p:nvPicPr>
          <p:cNvPr id="152" name="Picture 25" descr="Blueprint with solid fill">
            <a:extLst>
              <a:ext uri="{FF2B5EF4-FFF2-40B4-BE49-F238E27FC236}">
                <a16:creationId xmlns:a16="http://schemas.microsoft.com/office/drawing/2014/main" id="{B0BB4424-E1AD-5241-9A5D-9AB18F235E3D}"/>
              </a:ext>
            </a:extLst>
          </p:cNvPr>
          <p:cNvPicPr>
            <a:picLocks noChangeAspect="1"/>
          </p:cNvPicPr>
          <p:nvPr/>
        </p:nvPicPr>
        <p:blipFill>
          <a:blip r:embed="rId4">
            <a:extLst>
              <a:ext uri="{96DAC541-7B7A-43D3-8B79-37D633B846F1}">
                <asvg:svgBlip xmlns:asvg="http://schemas.microsoft.com/office/drawing/2016/SVG/main" r:embed="rId5"/>
              </a:ext>
            </a:extLst>
          </a:blip>
          <a:srcRect t="11111" b="11111"/>
          <a:stretch/>
        </p:blipFill>
        <p:spPr>
          <a:xfrm flipH="1">
            <a:off x="3206600" y="1656974"/>
            <a:ext cx="317110" cy="251455"/>
          </a:xfrm>
          <a:prstGeom prst="rect">
            <a:avLst/>
          </a:prstGeom>
        </p:spPr>
      </p:pic>
      <p:cxnSp>
        <p:nvCxnSpPr>
          <p:cNvPr id="153" name="Straight Arrow Connector 152">
            <a:extLst>
              <a:ext uri="{FF2B5EF4-FFF2-40B4-BE49-F238E27FC236}">
                <a16:creationId xmlns:a16="http://schemas.microsoft.com/office/drawing/2014/main" id="{7482BC49-61BD-BE4F-9512-828F5AF59872}"/>
              </a:ext>
            </a:extLst>
          </p:cNvPr>
          <p:cNvCxnSpPr>
            <a:cxnSpLocks/>
          </p:cNvCxnSpPr>
          <p:nvPr/>
        </p:nvCxnSpPr>
        <p:spPr bwMode="auto">
          <a:xfrm flipV="1">
            <a:off x="2848556" y="1464850"/>
            <a:ext cx="68538" cy="317851"/>
          </a:xfrm>
          <a:prstGeom prst="straightConnector1">
            <a:avLst/>
          </a:prstGeom>
          <a:solidFill>
            <a:schemeClr val="accent1"/>
          </a:solidFill>
          <a:ln w="12700" cap="flat" cmpd="sng" algn="ctr">
            <a:solidFill>
              <a:schemeClr val="bg1"/>
            </a:solidFill>
            <a:prstDash val="solid"/>
            <a:round/>
            <a:headEnd type="none" w="med" len="med"/>
            <a:tailEnd type="triangle"/>
          </a:ln>
          <a:effectLst/>
        </p:spPr>
      </p:cxnSp>
      <p:cxnSp>
        <p:nvCxnSpPr>
          <p:cNvPr id="154" name="Straight Arrow Connector 153">
            <a:extLst>
              <a:ext uri="{FF2B5EF4-FFF2-40B4-BE49-F238E27FC236}">
                <a16:creationId xmlns:a16="http://schemas.microsoft.com/office/drawing/2014/main" id="{55B4A0D3-D3C7-BD4E-AEC6-EDCC6A9DDD8B}"/>
              </a:ext>
            </a:extLst>
          </p:cNvPr>
          <p:cNvCxnSpPr>
            <a:cxnSpLocks/>
          </p:cNvCxnSpPr>
          <p:nvPr/>
        </p:nvCxnSpPr>
        <p:spPr bwMode="auto">
          <a:xfrm flipH="1" flipV="1">
            <a:off x="3131960" y="1459603"/>
            <a:ext cx="190203" cy="248377"/>
          </a:xfrm>
          <a:prstGeom prst="straightConnector1">
            <a:avLst/>
          </a:prstGeom>
          <a:solidFill>
            <a:schemeClr val="accent1"/>
          </a:solidFill>
          <a:ln w="12700" cap="flat" cmpd="sng" algn="ctr">
            <a:solidFill>
              <a:schemeClr val="bg1"/>
            </a:solidFill>
            <a:prstDash val="solid"/>
            <a:round/>
            <a:headEnd type="none" w="med" len="med"/>
            <a:tailEnd type="triangle"/>
          </a:ln>
          <a:effectLst/>
        </p:spPr>
      </p:cxnSp>
      <p:cxnSp>
        <p:nvCxnSpPr>
          <p:cNvPr id="155" name="Straight Arrow Connector 154">
            <a:extLst>
              <a:ext uri="{FF2B5EF4-FFF2-40B4-BE49-F238E27FC236}">
                <a16:creationId xmlns:a16="http://schemas.microsoft.com/office/drawing/2014/main" id="{5B5A2209-814A-A74F-A931-0F6098B6F625}"/>
              </a:ext>
            </a:extLst>
          </p:cNvPr>
          <p:cNvCxnSpPr>
            <a:cxnSpLocks/>
          </p:cNvCxnSpPr>
          <p:nvPr/>
        </p:nvCxnSpPr>
        <p:spPr>
          <a:xfrm>
            <a:off x="4390160" y="970838"/>
            <a:ext cx="571836" cy="235909"/>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56" name="Straight Arrow Connector 155">
            <a:extLst>
              <a:ext uri="{FF2B5EF4-FFF2-40B4-BE49-F238E27FC236}">
                <a16:creationId xmlns:a16="http://schemas.microsoft.com/office/drawing/2014/main" id="{0531B6D3-C3A5-D749-A959-E0B6A3FF3450}"/>
              </a:ext>
            </a:extLst>
          </p:cNvPr>
          <p:cNvCxnSpPr/>
          <p:nvPr/>
        </p:nvCxnSpPr>
        <p:spPr>
          <a:xfrm flipV="1">
            <a:off x="4390160" y="1313753"/>
            <a:ext cx="571836" cy="46305"/>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pic>
        <p:nvPicPr>
          <p:cNvPr id="218" name="Picture 8" descr="Key outline">
            <a:extLst>
              <a:ext uri="{FF2B5EF4-FFF2-40B4-BE49-F238E27FC236}">
                <a16:creationId xmlns:a16="http://schemas.microsoft.com/office/drawing/2014/main" id="{5B9496ED-D67C-F941-BCCE-5331FD40FDB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32998" y="2037183"/>
            <a:ext cx="543627" cy="583954"/>
          </a:xfrm>
          <a:prstGeom prst="rect">
            <a:avLst/>
          </a:prstGeom>
        </p:spPr>
      </p:pic>
      <p:cxnSp>
        <p:nvCxnSpPr>
          <p:cNvPr id="219" name="Straight Arrow Connector 218">
            <a:extLst>
              <a:ext uri="{FF2B5EF4-FFF2-40B4-BE49-F238E27FC236}">
                <a16:creationId xmlns:a16="http://schemas.microsoft.com/office/drawing/2014/main" id="{3275EA82-8359-3E4E-8A1A-917EEE0E0C97}"/>
              </a:ext>
            </a:extLst>
          </p:cNvPr>
          <p:cNvCxnSpPr>
            <a:cxnSpLocks/>
          </p:cNvCxnSpPr>
          <p:nvPr/>
        </p:nvCxnSpPr>
        <p:spPr>
          <a:xfrm flipH="1">
            <a:off x="862284" y="1773371"/>
            <a:ext cx="717799" cy="488695"/>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cxnSp>
        <p:nvCxnSpPr>
          <p:cNvPr id="220" name="Straight Arrow Connector 219">
            <a:extLst>
              <a:ext uri="{FF2B5EF4-FFF2-40B4-BE49-F238E27FC236}">
                <a16:creationId xmlns:a16="http://schemas.microsoft.com/office/drawing/2014/main" id="{CF742363-E672-964D-9DC7-7F217810F986}"/>
              </a:ext>
            </a:extLst>
          </p:cNvPr>
          <p:cNvCxnSpPr>
            <a:cxnSpLocks/>
          </p:cNvCxnSpPr>
          <p:nvPr/>
        </p:nvCxnSpPr>
        <p:spPr>
          <a:xfrm>
            <a:off x="895449" y="2412203"/>
            <a:ext cx="720916" cy="204801"/>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221" name="Rectangle 220">
            <a:extLst>
              <a:ext uri="{FF2B5EF4-FFF2-40B4-BE49-F238E27FC236}">
                <a16:creationId xmlns:a16="http://schemas.microsoft.com/office/drawing/2014/main" id="{51C45751-1878-9F4F-A739-6D981782500D}"/>
              </a:ext>
            </a:extLst>
          </p:cNvPr>
          <p:cNvSpPr/>
          <p:nvPr/>
        </p:nvSpPr>
        <p:spPr>
          <a:xfrm>
            <a:off x="1612348" y="3041078"/>
            <a:ext cx="611582" cy="26814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900" dirty="0">
                <a:solidFill>
                  <a:schemeClr val="bg1"/>
                </a:solidFill>
                <a:latin typeface="Calibri" panose="020F0502020204030204"/>
              </a:rPr>
              <a:t>ABC123</a:t>
            </a:r>
          </a:p>
        </p:txBody>
      </p:sp>
      <p:sp>
        <p:nvSpPr>
          <p:cNvPr id="222" name="Rectangle 221">
            <a:extLst>
              <a:ext uri="{FF2B5EF4-FFF2-40B4-BE49-F238E27FC236}">
                <a16:creationId xmlns:a16="http://schemas.microsoft.com/office/drawing/2014/main" id="{DD5062E8-5D3D-0240-9850-F38189376D1C}"/>
              </a:ext>
            </a:extLst>
          </p:cNvPr>
          <p:cNvSpPr/>
          <p:nvPr/>
        </p:nvSpPr>
        <p:spPr>
          <a:xfrm>
            <a:off x="1624661" y="3547748"/>
            <a:ext cx="611582" cy="26814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srgbClr val="FF0000"/>
                </a:solidFill>
                <a:latin typeface="Calibri" panose="020F0502020204030204"/>
              </a:rPr>
              <a:t>D. S.</a:t>
            </a:r>
          </a:p>
        </p:txBody>
      </p:sp>
      <p:cxnSp>
        <p:nvCxnSpPr>
          <p:cNvPr id="223" name="Straight Arrow Connector 222">
            <a:extLst>
              <a:ext uri="{FF2B5EF4-FFF2-40B4-BE49-F238E27FC236}">
                <a16:creationId xmlns:a16="http://schemas.microsoft.com/office/drawing/2014/main" id="{FE7B0903-98E6-D441-B3C4-965F24881350}"/>
              </a:ext>
            </a:extLst>
          </p:cNvPr>
          <p:cNvCxnSpPr>
            <a:cxnSpLocks/>
          </p:cNvCxnSpPr>
          <p:nvPr/>
        </p:nvCxnSpPr>
        <p:spPr>
          <a:xfrm flipH="1">
            <a:off x="1937651" y="2061000"/>
            <a:ext cx="1" cy="18472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24" name="Straight Arrow Connector 223">
            <a:extLst>
              <a:ext uri="{FF2B5EF4-FFF2-40B4-BE49-F238E27FC236}">
                <a16:creationId xmlns:a16="http://schemas.microsoft.com/office/drawing/2014/main" id="{86856C94-AECD-594B-A98F-EE9357063720}"/>
              </a:ext>
            </a:extLst>
          </p:cNvPr>
          <p:cNvCxnSpPr>
            <a:cxnSpLocks/>
          </p:cNvCxnSpPr>
          <p:nvPr/>
        </p:nvCxnSpPr>
        <p:spPr>
          <a:xfrm>
            <a:off x="1930452" y="2857776"/>
            <a:ext cx="1041" cy="164589"/>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25" name="Straight Arrow Connector 224">
            <a:extLst>
              <a:ext uri="{FF2B5EF4-FFF2-40B4-BE49-F238E27FC236}">
                <a16:creationId xmlns:a16="http://schemas.microsoft.com/office/drawing/2014/main" id="{71914751-84CB-F041-8B50-C831EC4D6EB5}"/>
              </a:ext>
            </a:extLst>
          </p:cNvPr>
          <p:cNvCxnSpPr>
            <a:cxnSpLocks/>
          </p:cNvCxnSpPr>
          <p:nvPr/>
        </p:nvCxnSpPr>
        <p:spPr>
          <a:xfrm>
            <a:off x="1935039" y="3325001"/>
            <a:ext cx="2612" cy="214761"/>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26" name="Rectangle 225">
            <a:extLst>
              <a:ext uri="{FF2B5EF4-FFF2-40B4-BE49-F238E27FC236}">
                <a16:creationId xmlns:a16="http://schemas.microsoft.com/office/drawing/2014/main" id="{61F6202F-4284-5643-BD85-23B7D7D25E30}"/>
              </a:ext>
            </a:extLst>
          </p:cNvPr>
          <p:cNvSpPr/>
          <p:nvPr/>
        </p:nvSpPr>
        <p:spPr>
          <a:xfrm>
            <a:off x="2589708" y="2270272"/>
            <a:ext cx="1431183" cy="58750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227" name="Group 226">
            <a:extLst>
              <a:ext uri="{FF2B5EF4-FFF2-40B4-BE49-F238E27FC236}">
                <a16:creationId xmlns:a16="http://schemas.microsoft.com/office/drawing/2014/main" id="{65952035-F2D8-5C4C-BE9D-250BFE83E20F}"/>
              </a:ext>
            </a:extLst>
          </p:cNvPr>
          <p:cNvGrpSpPr/>
          <p:nvPr/>
        </p:nvGrpSpPr>
        <p:grpSpPr>
          <a:xfrm>
            <a:off x="2590284" y="2270272"/>
            <a:ext cx="617591" cy="585847"/>
            <a:chOff x="8673353" y="3777619"/>
            <a:chExt cx="1497106" cy="1322084"/>
          </a:xfrm>
        </p:grpSpPr>
        <p:sp>
          <p:nvSpPr>
            <p:cNvPr id="259" name="Rectangle 258">
              <a:extLst>
                <a:ext uri="{FF2B5EF4-FFF2-40B4-BE49-F238E27FC236}">
                  <a16:creationId xmlns:a16="http://schemas.microsoft.com/office/drawing/2014/main" id="{FBDC174C-1B4B-8144-AB68-32C9948EE2A5}"/>
                </a:ext>
              </a:extLst>
            </p:cNvPr>
            <p:cNvSpPr/>
            <p:nvPr/>
          </p:nvSpPr>
          <p:spPr>
            <a:xfrm>
              <a:off x="8677835" y="3781892"/>
              <a:ext cx="1492624" cy="131781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700" dirty="0">
                  <a:solidFill>
                    <a:schemeClr val="bg1"/>
                  </a:solidFill>
                  <a:latin typeface="Calibri" panose="020F0502020204030204"/>
                </a:rPr>
                <a:t>____________________________________________</a:t>
              </a:r>
              <a:endParaRPr lang="en-US" sz="1350" dirty="0">
                <a:solidFill>
                  <a:schemeClr val="bg1"/>
                </a:solidFill>
                <a:latin typeface="Calibri" panose="020F0502020204030204"/>
              </a:endParaRPr>
            </a:p>
          </p:txBody>
        </p:sp>
        <p:cxnSp>
          <p:nvCxnSpPr>
            <p:cNvPr id="260" name="Straight Connector 259">
              <a:extLst>
                <a:ext uri="{FF2B5EF4-FFF2-40B4-BE49-F238E27FC236}">
                  <a16:creationId xmlns:a16="http://schemas.microsoft.com/office/drawing/2014/main" id="{0BA19ADB-0EFE-F24F-9765-9EBBCDEE64F0}"/>
                </a:ext>
              </a:extLst>
            </p:cNvPr>
            <p:cNvCxnSpPr/>
            <p:nvPr/>
          </p:nvCxnSpPr>
          <p:spPr>
            <a:xfrm flipH="1">
              <a:off x="8673353" y="3792070"/>
              <a:ext cx="349623" cy="324364"/>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61" name="Straight Connector 260">
              <a:extLst>
                <a:ext uri="{FF2B5EF4-FFF2-40B4-BE49-F238E27FC236}">
                  <a16:creationId xmlns:a16="http://schemas.microsoft.com/office/drawing/2014/main" id="{C1636C08-A7BC-E441-90BC-19A4B735AF03}"/>
                </a:ext>
              </a:extLst>
            </p:cNvPr>
            <p:cNvCxnSpPr>
              <a:endCxn id="259" idx="1"/>
            </p:cNvCxnSpPr>
            <p:nvPr/>
          </p:nvCxnSpPr>
          <p:spPr>
            <a:xfrm flipH="1">
              <a:off x="8677835" y="3792070"/>
              <a:ext cx="670111" cy="648728"/>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62" name="Straight Connector 261">
              <a:extLst>
                <a:ext uri="{FF2B5EF4-FFF2-40B4-BE49-F238E27FC236}">
                  <a16:creationId xmlns:a16="http://schemas.microsoft.com/office/drawing/2014/main" id="{ED36CF2A-5BD2-114A-901E-54CC33A1AC1E}"/>
                </a:ext>
              </a:extLst>
            </p:cNvPr>
            <p:cNvCxnSpPr/>
            <p:nvPr/>
          </p:nvCxnSpPr>
          <p:spPr>
            <a:xfrm flipH="1">
              <a:off x="8673353" y="3792070"/>
              <a:ext cx="1497106" cy="1307633"/>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63" name="Straight Connector 262">
              <a:extLst>
                <a:ext uri="{FF2B5EF4-FFF2-40B4-BE49-F238E27FC236}">
                  <a16:creationId xmlns:a16="http://schemas.microsoft.com/office/drawing/2014/main" id="{6DF0106B-AD91-7D4B-8AC3-DBE5156A7055}"/>
                </a:ext>
              </a:extLst>
            </p:cNvPr>
            <p:cNvCxnSpPr/>
            <p:nvPr/>
          </p:nvCxnSpPr>
          <p:spPr>
            <a:xfrm flipH="1">
              <a:off x="9086850" y="4116434"/>
              <a:ext cx="1083609" cy="983269"/>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64" name="Straight Connector 263">
              <a:extLst>
                <a:ext uri="{FF2B5EF4-FFF2-40B4-BE49-F238E27FC236}">
                  <a16:creationId xmlns:a16="http://schemas.microsoft.com/office/drawing/2014/main" id="{BAFAC69C-15FA-554F-8AAD-DC0D4E58AC85}"/>
                </a:ext>
              </a:extLst>
            </p:cNvPr>
            <p:cNvCxnSpPr/>
            <p:nvPr/>
          </p:nvCxnSpPr>
          <p:spPr>
            <a:xfrm flipH="1">
              <a:off x="8673353" y="3777619"/>
              <a:ext cx="1083609" cy="983269"/>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65" name="Straight Connector 264">
              <a:extLst>
                <a:ext uri="{FF2B5EF4-FFF2-40B4-BE49-F238E27FC236}">
                  <a16:creationId xmlns:a16="http://schemas.microsoft.com/office/drawing/2014/main" id="{C2A4518D-4A24-354D-A892-E62FAAE381C3}"/>
                </a:ext>
              </a:extLst>
            </p:cNvPr>
            <p:cNvCxnSpPr/>
            <p:nvPr/>
          </p:nvCxnSpPr>
          <p:spPr>
            <a:xfrm flipH="1">
              <a:off x="9485780" y="4450975"/>
              <a:ext cx="670111" cy="648728"/>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66" name="Straight Connector 265">
              <a:extLst>
                <a:ext uri="{FF2B5EF4-FFF2-40B4-BE49-F238E27FC236}">
                  <a16:creationId xmlns:a16="http://schemas.microsoft.com/office/drawing/2014/main" id="{F48E8440-70CB-9349-A190-BF46C824E7AB}"/>
                </a:ext>
              </a:extLst>
            </p:cNvPr>
            <p:cNvCxnSpPr/>
            <p:nvPr/>
          </p:nvCxnSpPr>
          <p:spPr>
            <a:xfrm flipH="1">
              <a:off x="9820835" y="4764530"/>
              <a:ext cx="349623" cy="324364"/>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grpSp>
      <p:sp>
        <p:nvSpPr>
          <p:cNvPr id="228" name="TextBox 227">
            <a:extLst>
              <a:ext uri="{FF2B5EF4-FFF2-40B4-BE49-F238E27FC236}">
                <a16:creationId xmlns:a16="http://schemas.microsoft.com/office/drawing/2014/main" id="{6688B69D-ABEC-A840-A4D3-07D1868336D5}"/>
              </a:ext>
            </a:extLst>
          </p:cNvPr>
          <p:cNvSpPr txBox="1"/>
          <p:nvPr/>
        </p:nvSpPr>
        <p:spPr>
          <a:xfrm>
            <a:off x="3325927" y="2628302"/>
            <a:ext cx="576912" cy="300082"/>
          </a:xfrm>
          <a:prstGeom prst="rect">
            <a:avLst/>
          </a:prstGeom>
          <a:noFill/>
          <a:ln>
            <a:noFill/>
          </a:ln>
        </p:spPr>
        <p:txBody>
          <a:bodyPr wrap="square" rtlCol="0">
            <a:spAutoFit/>
          </a:bodyPr>
          <a:lstStyle/>
          <a:p>
            <a:pPr algn="ctr" defTabSz="685800">
              <a:defRPr/>
            </a:pPr>
            <a:r>
              <a:rPr lang="en-US" sz="1350" dirty="0">
                <a:solidFill>
                  <a:srgbClr val="FF0000"/>
                </a:solidFill>
                <a:latin typeface="Calibri" panose="020F0502020204030204"/>
              </a:rPr>
              <a:t>D. S.</a:t>
            </a:r>
          </a:p>
        </p:txBody>
      </p:sp>
      <p:pic>
        <p:nvPicPr>
          <p:cNvPr id="229" name="Picture 61" descr="Key outline">
            <a:extLst>
              <a:ext uri="{FF2B5EF4-FFF2-40B4-BE49-F238E27FC236}">
                <a16:creationId xmlns:a16="http://schemas.microsoft.com/office/drawing/2014/main" id="{C6529AFC-B93E-BC4F-947C-695A83BEC769}"/>
              </a:ext>
            </a:extLst>
          </p:cNvPr>
          <p:cNvPicPr>
            <a:picLocks noChangeAspect="1"/>
          </p:cNvPicPr>
          <p:nvPr/>
        </p:nvPicPr>
        <p:blipFill>
          <a:blip r:embed="rId6">
            <a:extLst>
              <a:ext uri="{96DAC541-7B7A-43D3-8B79-37D633B846F1}">
                <asvg:svgBlip xmlns:asvg="http://schemas.microsoft.com/office/drawing/2016/SVG/main" r:embed="rId8"/>
              </a:ext>
            </a:extLst>
          </a:blip>
          <a:srcRect/>
          <a:stretch/>
        </p:blipFill>
        <p:spPr>
          <a:xfrm>
            <a:off x="3404270" y="2209841"/>
            <a:ext cx="403103" cy="433005"/>
          </a:xfrm>
          <a:prstGeom prst="rect">
            <a:avLst/>
          </a:prstGeom>
        </p:spPr>
      </p:pic>
      <p:cxnSp>
        <p:nvCxnSpPr>
          <p:cNvPr id="248" name="Straight Connector 247">
            <a:extLst>
              <a:ext uri="{FF2B5EF4-FFF2-40B4-BE49-F238E27FC236}">
                <a16:creationId xmlns:a16="http://schemas.microsoft.com/office/drawing/2014/main" id="{EE856490-1400-F44A-853F-F9FB56434FA4}"/>
              </a:ext>
            </a:extLst>
          </p:cNvPr>
          <p:cNvCxnSpPr>
            <a:cxnSpLocks/>
          </p:cNvCxnSpPr>
          <p:nvPr/>
        </p:nvCxnSpPr>
        <p:spPr>
          <a:xfrm flipV="1">
            <a:off x="3201864" y="2606799"/>
            <a:ext cx="813016" cy="119"/>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grpSp>
        <p:nvGrpSpPr>
          <p:cNvPr id="249" name="Group 248">
            <a:extLst>
              <a:ext uri="{FF2B5EF4-FFF2-40B4-BE49-F238E27FC236}">
                <a16:creationId xmlns:a16="http://schemas.microsoft.com/office/drawing/2014/main" id="{5ABE343F-2413-7643-BA5C-65E3C6F7D558}"/>
              </a:ext>
            </a:extLst>
          </p:cNvPr>
          <p:cNvGrpSpPr/>
          <p:nvPr/>
        </p:nvGrpSpPr>
        <p:grpSpPr>
          <a:xfrm>
            <a:off x="2843721" y="1535703"/>
            <a:ext cx="1169348" cy="1054051"/>
            <a:chOff x="6282483" y="1397228"/>
            <a:chExt cx="2834627" cy="2378677"/>
          </a:xfrm>
        </p:grpSpPr>
        <p:cxnSp>
          <p:nvCxnSpPr>
            <p:cNvPr id="250" name="Straight Connector 249">
              <a:extLst>
                <a:ext uri="{FF2B5EF4-FFF2-40B4-BE49-F238E27FC236}">
                  <a16:creationId xmlns:a16="http://schemas.microsoft.com/office/drawing/2014/main" id="{ECEB8AA1-B894-2446-AAD4-955DEC4137B3}"/>
                </a:ext>
              </a:extLst>
            </p:cNvPr>
            <p:cNvCxnSpPr/>
            <p:nvPr/>
          </p:nvCxnSpPr>
          <p:spPr>
            <a:xfrm flipV="1">
              <a:off x="7896118" y="3114944"/>
              <a:ext cx="433667" cy="652734"/>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251" name="Straight Connector 250">
              <a:extLst>
                <a:ext uri="{FF2B5EF4-FFF2-40B4-BE49-F238E27FC236}">
                  <a16:creationId xmlns:a16="http://schemas.microsoft.com/office/drawing/2014/main" id="{88A43D81-3D3C-C048-AEAD-DA4A6410AF7C}"/>
                </a:ext>
              </a:extLst>
            </p:cNvPr>
            <p:cNvCxnSpPr/>
            <p:nvPr/>
          </p:nvCxnSpPr>
          <p:spPr>
            <a:xfrm flipV="1">
              <a:off x="8137593" y="3114944"/>
              <a:ext cx="433667" cy="652734"/>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252" name="Straight Connector 251">
              <a:extLst>
                <a:ext uri="{FF2B5EF4-FFF2-40B4-BE49-F238E27FC236}">
                  <a16:creationId xmlns:a16="http://schemas.microsoft.com/office/drawing/2014/main" id="{78F87891-A893-1344-86A1-CA3FCEC82FF9}"/>
                </a:ext>
              </a:extLst>
            </p:cNvPr>
            <p:cNvCxnSpPr/>
            <p:nvPr/>
          </p:nvCxnSpPr>
          <p:spPr>
            <a:xfrm flipV="1">
              <a:off x="8379068" y="3114944"/>
              <a:ext cx="433667" cy="652734"/>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253" name="Straight Connector 252">
              <a:extLst>
                <a:ext uri="{FF2B5EF4-FFF2-40B4-BE49-F238E27FC236}">
                  <a16:creationId xmlns:a16="http://schemas.microsoft.com/office/drawing/2014/main" id="{7B0F60F4-2EDD-2C48-BCAA-C63695956617}"/>
                </a:ext>
              </a:extLst>
            </p:cNvPr>
            <p:cNvCxnSpPr/>
            <p:nvPr/>
          </p:nvCxnSpPr>
          <p:spPr>
            <a:xfrm flipV="1">
              <a:off x="8620545" y="3114944"/>
              <a:ext cx="433667" cy="652734"/>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254" name="Straight Connector 253">
              <a:extLst>
                <a:ext uri="{FF2B5EF4-FFF2-40B4-BE49-F238E27FC236}">
                  <a16:creationId xmlns:a16="http://schemas.microsoft.com/office/drawing/2014/main" id="{5AB2A5D1-5B5B-CA4E-8848-5AC2A2E0B52F}"/>
                </a:ext>
              </a:extLst>
            </p:cNvPr>
            <p:cNvCxnSpPr/>
            <p:nvPr/>
          </p:nvCxnSpPr>
          <p:spPr>
            <a:xfrm flipV="1">
              <a:off x="7654643" y="3114944"/>
              <a:ext cx="433667" cy="652734"/>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255" name="Straight Connector 254">
              <a:extLst>
                <a:ext uri="{FF2B5EF4-FFF2-40B4-BE49-F238E27FC236}">
                  <a16:creationId xmlns:a16="http://schemas.microsoft.com/office/drawing/2014/main" id="{0D3CAFF2-6306-EA4E-9ED1-DE7EC44E38E0}"/>
                </a:ext>
              </a:extLst>
            </p:cNvPr>
            <p:cNvCxnSpPr/>
            <p:nvPr/>
          </p:nvCxnSpPr>
          <p:spPr>
            <a:xfrm flipV="1">
              <a:off x="7413168" y="3114944"/>
              <a:ext cx="433667" cy="652734"/>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256" name="Straight Connector 255">
              <a:extLst>
                <a:ext uri="{FF2B5EF4-FFF2-40B4-BE49-F238E27FC236}">
                  <a16:creationId xmlns:a16="http://schemas.microsoft.com/office/drawing/2014/main" id="{54BF74AD-6DE0-B446-A2E0-0181694A0DC1}"/>
                </a:ext>
              </a:extLst>
            </p:cNvPr>
            <p:cNvCxnSpPr/>
            <p:nvPr/>
          </p:nvCxnSpPr>
          <p:spPr>
            <a:xfrm flipV="1">
              <a:off x="7171693" y="3114944"/>
              <a:ext cx="433667" cy="652734"/>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257" name="Straight Connector 256">
              <a:extLst>
                <a:ext uri="{FF2B5EF4-FFF2-40B4-BE49-F238E27FC236}">
                  <a16:creationId xmlns:a16="http://schemas.microsoft.com/office/drawing/2014/main" id="{AC75CDC7-CC64-804A-81A4-0197C76555AD}"/>
                </a:ext>
              </a:extLst>
            </p:cNvPr>
            <p:cNvCxnSpPr>
              <a:endCxn id="226" idx="0"/>
            </p:cNvCxnSpPr>
            <p:nvPr/>
          </p:nvCxnSpPr>
          <p:spPr>
            <a:xfrm flipV="1">
              <a:off x="6282483" y="1397228"/>
              <a:ext cx="236168" cy="35336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258" name="Straight Connector 257">
              <a:extLst>
                <a:ext uri="{FF2B5EF4-FFF2-40B4-BE49-F238E27FC236}">
                  <a16:creationId xmlns:a16="http://schemas.microsoft.com/office/drawing/2014/main" id="{B026606B-D630-A641-9088-9E5BC38586A0}"/>
                </a:ext>
              </a:extLst>
            </p:cNvPr>
            <p:cNvCxnSpPr/>
            <p:nvPr/>
          </p:nvCxnSpPr>
          <p:spPr>
            <a:xfrm flipV="1">
              <a:off x="8880942" y="3422545"/>
              <a:ext cx="236168" cy="353360"/>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grpSp>
      <p:cxnSp>
        <p:nvCxnSpPr>
          <p:cNvPr id="232" name="Straight Arrow Connector 231">
            <a:extLst>
              <a:ext uri="{FF2B5EF4-FFF2-40B4-BE49-F238E27FC236}">
                <a16:creationId xmlns:a16="http://schemas.microsoft.com/office/drawing/2014/main" id="{8A72D862-E7EC-194F-A9FC-7D1C620CDF65}"/>
              </a:ext>
            </a:extLst>
          </p:cNvPr>
          <p:cNvCxnSpPr>
            <a:cxnSpLocks/>
            <a:endCxn id="259" idx="1"/>
          </p:cNvCxnSpPr>
          <p:nvPr/>
        </p:nvCxnSpPr>
        <p:spPr>
          <a:xfrm>
            <a:off x="2236242" y="2552955"/>
            <a:ext cx="355891" cy="11188"/>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33" name="Straight Arrow Connector 232">
            <a:extLst>
              <a:ext uri="{FF2B5EF4-FFF2-40B4-BE49-F238E27FC236}">
                <a16:creationId xmlns:a16="http://schemas.microsoft.com/office/drawing/2014/main" id="{0749B34A-0DB5-EF40-9882-FFC0ED21500A}"/>
              </a:ext>
            </a:extLst>
          </p:cNvPr>
          <p:cNvCxnSpPr>
            <a:cxnSpLocks/>
            <a:stCxn id="222" idx="3"/>
          </p:cNvCxnSpPr>
          <p:nvPr/>
        </p:nvCxnSpPr>
        <p:spPr>
          <a:xfrm flipV="1">
            <a:off x="2236243" y="2873296"/>
            <a:ext cx="1307595" cy="80852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34" name="Curved Connector 233">
            <a:extLst>
              <a:ext uri="{FF2B5EF4-FFF2-40B4-BE49-F238E27FC236}">
                <a16:creationId xmlns:a16="http://schemas.microsoft.com/office/drawing/2014/main" id="{58C981B9-3B68-F644-8AC2-ACDB4AA99F7A}"/>
              </a:ext>
            </a:extLst>
          </p:cNvPr>
          <p:cNvCxnSpPr>
            <a:cxnSpLocks/>
            <a:endCxn id="222" idx="3"/>
          </p:cNvCxnSpPr>
          <p:nvPr/>
        </p:nvCxnSpPr>
        <p:spPr>
          <a:xfrm rot="5400000">
            <a:off x="1590608" y="2794286"/>
            <a:ext cx="1533168" cy="241898"/>
          </a:xfrm>
          <a:prstGeom prst="curvedConnector2">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235" name="Picture 234">
            <a:extLst>
              <a:ext uri="{FF2B5EF4-FFF2-40B4-BE49-F238E27FC236}">
                <a16:creationId xmlns:a16="http://schemas.microsoft.com/office/drawing/2014/main" id="{D76AAA29-1E38-1844-98F2-A4BE309F6DA2}"/>
              </a:ext>
            </a:extLst>
          </p:cNvPr>
          <p:cNvPicPr>
            <a:picLocks noChangeAspect="1"/>
          </p:cNvPicPr>
          <p:nvPr/>
        </p:nvPicPr>
        <p:blipFill rotWithShape="1">
          <a:blip r:embed="rId3">
            <a:extLst>
              <a:ext uri="{28A0092B-C50C-407E-A947-70E740481C1C}">
                <a14:useLocalDpi xmlns:a14="http://schemas.microsoft.com/office/drawing/2010/main" val="0"/>
              </a:ext>
            </a:extLst>
          </a:blip>
          <a:srcRect l="10187" t="19671" r="10611" b="18727"/>
          <a:stretch/>
        </p:blipFill>
        <p:spPr>
          <a:xfrm>
            <a:off x="5042255" y="1467645"/>
            <a:ext cx="349476" cy="291978"/>
          </a:xfrm>
          <a:prstGeom prst="rect">
            <a:avLst/>
          </a:prstGeom>
          <a:ln>
            <a:solidFill>
              <a:schemeClr val="bg1"/>
            </a:solidFill>
          </a:ln>
        </p:spPr>
      </p:pic>
      <p:sp>
        <p:nvSpPr>
          <p:cNvPr id="236" name="TextBox 235">
            <a:extLst>
              <a:ext uri="{FF2B5EF4-FFF2-40B4-BE49-F238E27FC236}">
                <a16:creationId xmlns:a16="http://schemas.microsoft.com/office/drawing/2014/main" id="{69F74DC5-E895-074D-B769-B5F2D4B66E49}"/>
              </a:ext>
            </a:extLst>
          </p:cNvPr>
          <p:cNvSpPr txBox="1"/>
          <p:nvPr/>
        </p:nvSpPr>
        <p:spPr>
          <a:xfrm>
            <a:off x="5208074" y="1405846"/>
            <a:ext cx="131284" cy="177299"/>
          </a:xfrm>
          <a:prstGeom prst="rect">
            <a:avLst/>
          </a:prstGeom>
          <a:noFill/>
          <a:ln>
            <a:noFill/>
          </a:ln>
        </p:spPr>
        <p:txBody>
          <a:bodyPr wrap="square" rtlCol="0">
            <a:spAutoFit/>
          </a:bodyPr>
          <a:lstStyle/>
          <a:p>
            <a:pPr defTabSz="685800">
              <a:defRPr/>
            </a:pPr>
            <a:r>
              <a:rPr lang="en-US" sz="1350" dirty="0">
                <a:solidFill>
                  <a:srgbClr val="FF0000"/>
                </a:solidFill>
                <a:latin typeface="Calibri" panose="020F0502020204030204"/>
              </a:rPr>
              <a:t>R</a:t>
            </a:r>
          </a:p>
        </p:txBody>
      </p:sp>
      <p:cxnSp>
        <p:nvCxnSpPr>
          <p:cNvPr id="237" name="Straight Arrow Connector 236">
            <a:extLst>
              <a:ext uri="{FF2B5EF4-FFF2-40B4-BE49-F238E27FC236}">
                <a16:creationId xmlns:a16="http://schemas.microsoft.com/office/drawing/2014/main" id="{11B04011-FEFC-9149-8566-190EB76CDF5D}"/>
              </a:ext>
            </a:extLst>
          </p:cNvPr>
          <p:cNvCxnSpPr>
            <a:cxnSpLocks/>
          </p:cNvCxnSpPr>
          <p:nvPr/>
        </p:nvCxnSpPr>
        <p:spPr>
          <a:xfrm flipH="1">
            <a:off x="4024442" y="1798763"/>
            <a:ext cx="1094039" cy="712490"/>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grpSp>
        <p:nvGrpSpPr>
          <p:cNvPr id="238" name="Group 237">
            <a:extLst>
              <a:ext uri="{FF2B5EF4-FFF2-40B4-BE49-F238E27FC236}">
                <a16:creationId xmlns:a16="http://schemas.microsoft.com/office/drawing/2014/main" id="{DB2B5742-EA1F-D943-BDEC-A72543585DA1}"/>
              </a:ext>
            </a:extLst>
          </p:cNvPr>
          <p:cNvGrpSpPr/>
          <p:nvPr/>
        </p:nvGrpSpPr>
        <p:grpSpPr>
          <a:xfrm>
            <a:off x="1614549" y="2262066"/>
            <a:ext cx="617591" cy="585847"/>
            <a:chOff x="8673353" y="3777619"/>
            <a:chExt cx="1497106" cy="1322084"/>
          </a:xfrm>
        </p:grpSpPr>
        <p:sp>
          <p:nvSpPr>
            <p:cNvPr id="240" name="Rectangle 239">
              <a:extLst>
                <a:ext uri="{FF2B5EF4-FFF2-40B4-BE49-F238E27FC236}">
                  <a16:creationId xmlns:a16="http://schemas.microsoft.com/office/drawing/2014/main" id="{31D98FD3-4965-8440-B47B-9953C966DD2C}"/>
                </a:ext>
              </a:extLst>
            </p:cNvPr>
            <p:cNvSpPr/>
            <p:nvPr/>
          </p:nvSpPr>
          <p:spPr>
            <a:xfrm>
              <a:off x="8677835" y="3781892"/>
              <a:ext cx="1492624" cy="131781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700" dirty="0">
                  <a:solidFill>
                    <a:schemeClr val="bg1"/>
                  </a:solidFill>
                  <a:latin typeface="Calibri" panose="020F0502020204030204"/>
                </a:rPr>
                <a:t>____________________________________________</a:t>
              </a:r>
              <a:endParaRPr lang="en-US" sz="1350" dirty="0">
                <a:solidFill>
                  <a:schemeClr val="bg1"/>
                </a:solidFill>
                <a:latin typeface="Calibri" panose="020F0502020204030204"/>
              </a:endParaRPr>
            </a:p>
          </p:txBody>
        </p:sp>
        <p:cxnSp>
          <p:nvCxnSpPr>
            <p:cNvPr id="241" name="Straight Connector 240">
              <a:extLst>
                <a:ext uri="{FF2B5EF4-FFF2-40B4-BE49-F238E27FC236}">
                  <a16:creationId xmlns:a16="http://schemas.microsoft.com/office/drawing/2014/main" id="{F9A920EB-83FC-2E40-B4AA-E077F77D7CDF}"/>
                </a:ext>
              </a:extLst>
            </p:cNvPr>
            <p:cNvCxnSpPr/>
            <p:nvPr/>
          </p:nvCxnSpPr>
          <p:spPr>
            <a:xfrm flipH="1">
              <a:off x="8673353" y="3792070"/>
              <a:ext cx="349623" cy="324364"/>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42" name="Straight Connector 241">
              <a:extLst>
                <a:ext uri="{FF2B5EF4-FFF2-40B4-BE49-F238E27FC236}">
                  <a16:creationId xmlns:a16="http://schemas.microsoft.com/office/drawing/2014/main" id="{77306123-F6BE-1841-8191-4F3281A23273}"/>
                </a:ext>
              </a:extLst>
            </p:cNvPr>
            <p:cNvCxnSpPr>
              <a:endCxn id="240" idx="1"/>
            </p:cNvCxnSpPr>
            <p:nvPr/>
          </p:nvCxnSpPr>
          <p:spPr>
            <a:xfrm flipH="1">
              <a:off x="8677835" y="3792070"/>
              <a:ext cx="670111" cy="648728"/>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43" name="Straight Connector 242">
              <a:extLst>
                <a:ext uri="{FF2B5EF4-FFF2-40B4-BE49-F238E27FC236}">
                  <a16:creationId xmlns:a16="http://schemas.microsoft.com/office/drawing/2014/main" id="{A5CB970C-F197-D644-B3E3-DA1F299EE7D7}"/>
                </a:ext>
              </a:extLst>
            </p:cNvPr>
            <p:cNvCxnSpPr/>
            <p:nvPr/>
          </p:nvCxnSpPr>
          <p:spPr>
            <a:xfrm flipH="1">
              <a:off x="8673353" y="3792070"/>
              <a:ext cx="1497106" cy="1307633"/>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44" name="Straight Connector 243">
              <a:extLst>
                <a:ext uri="{FF2B5EF4-FFF2-40B4-BE49-F238E27FC236}">
                  <a16:creationId xmlns:a16="http://schemas.microsoft.com/office/drawing/2014/main" id="{8F52913D-78A1-284E-BC53-99080FEBFFD8}"/>
                </a:ext>
              </a:extLst>
            </p:cNvPr>
            <p:cNvCxnSpPr/>
            <p:nvPr/>
          </p:nvCxnSpPr>
          <p:spPr>
            <a:xfrm flipH="1">
              <a:off x="9086850" y="4116434"/>
              <a:ext cx="1083609" cy="983269"/>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45" name="Straight Connector 244">
              <a:extLst>
                <a:ext uri="{FF2B5EF4-FFF2-40B4-BE49-F238E27FC236}">
                  <a16:creationId xmlns:a16="http://schemas.microsoft.com/office/drawing/2014/main" id="{6BEAF6D4-9395-0544-9B95-1F3351FD022A}"/>
                </a:ext>
              </a:extLst>
            </p:cNvPr>
            <p:cNvCxnSpPr/>
            <p:nvPr/>
          </p:nvCxnSpPr>
          <p:spPr>
            <a:xfrm flipH="1">
              <a:off x="8673353" y="3777619"/>
              <a:ext cx="1083609" cy="983269"/>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46" name="Straight Connector 245">
              <a:extLst>
                <a:ext uri="{FF2B5EF4-FFF2-40B4-BE49-F238E27FC236}">
                  <a16:creationId xmlns:a16="http://schemas.microsoft.com/office/drawing/2014/main" id="{C2E74FC5-6513-B74A-9028-EA2A4AB38352}"/>
                </a:ext>
              </a:extLst>
            </p:cNvPr>
            <p:cNvCxnSpPr/>
            <p:nvPr/>
          </p:nvCxnSpPr>
          <p:spPr>
            <a:xfrm flipH="1">
              <a:off x="9485780" y="4450975"/>
              <a:ext cx="670111" cy="648728"/>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47" name="Straight Connector 246">
              <a:extLst>
                <a:ext uri="{FF2B5EF4-FFF2-40B4-BE49-F238E27FC236}">
                  <a16:creationId xmlns:a16="http://schemas.microsoft.com/office/drawing/2014/main" id="{294FE86D-F6BA-0447-BAEE-9775D8770619}"/>
                </a:ext>
              </a:extLst>
            </p:cNvPr>
            <p:cNvCxnSpPr/>
            <p:nvPr/>
          </p:nvCxnSpPr>
          <p:spPr>
            <a:xfrm flipH="1">
              <a:off x="9820835" y="4764530"/>
              <a:ext cx="349623" cy="324364"/>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grpSp>
      <p:sp>
        <p:nvSpPr>
          <p:cNvPr id="239" name="Notched Right Arrow 238">
            <a:extLst>
              <a:ext uri="{FF2B5EF4-FFF2-40B4-BE49-F238E27FC236}">
                <a16:creationId xmlns:a16="http://schemas.microsoft.com/office/drawing/2014/main" id="{025BF3B6-6877-7E48-8A37-981B30A7B992}"/>
              </a:ext>
            </a:extLst>
          </p:cNvPr>
          <p:cNvSpPr/>
          <p:nvPr/>
        </p:nvSpPr>
        <p:spPr bwMode="auto">
          <a:xfrm>
            <a:off x="4046104" y="2494994"/>
            <a:ext cx="683517" cy="181435"/>
          </a:xfrm>
          <a:prstGeom prst="notchedRightArrow">
            <a:avLst/>
          </a:prstGeom>
          <a:solidFill>
            <a:srgbClr val="0066FF"/>
          </a:solidFill>
          <a:ln w="952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nchor="ctr"/>
          <a:lstStyle/>
          <a:p>
            <a:pPr algn="ctr"/>
            <a:endParaRPr lang="en-US"/>
          </a:p>
        </p:txBody>
      </p:sp>
      <p:pic>
        <p:nvPicPr>
          <p:cNvPr id="270" name="Picture 8" descr="Key outline">
            <a:extLst>
              <a:ext uri="{FF2B5EF4-FFF2-40B4-BE49-F238E27FC236}">
                <a16:creationId xmlns:a16="http://schemas.microsoft.com/office/drawing/2014/main" id="{8C377471-858E-9E40-AA5C-FCD6D69797AC}"/>
              </a:ext>
            </a:extLst>
          </p:cNvPr>
          <p:cNvPicPr>
            <a:picLocks noChangeAspect="1"/>
          </p:cNvPicPr>
          <p:nvPr/>
        </p:nvPicPr>
        <p:blipFill>
          <a:blip r:embed="rId6">
            <a:extLst>
              <a:ext uri="{96DAC541-7B7A-43D3-8B79-37D633B846F1}">
                <asvg:svgBlip xmlns:asvg="http://schemas.microsoft.com/office/drawing/2016/SVG/main" r:embed="rId9"/>
              </a:ext>
            </a:extLst>
          </a:blip>
          <a:srcRect/>
          <a:stretch/>
        </p:blipFill>
        <p:spPr>
          <a:xfrm>
            <a:off x="8049519" y="2188881"/>
            <a:ext cx="561739" cy="654242"/>
          </a:xfrm>
          <a:prstGeom prst="rect">
            <a:avLst/>
          </a:prstGeom>
          <a:noFill/>
        </p:spPr>
      </p:pic>
      <p:sp>
        <p:nvSpPr>
          <p:cNvPr id="271" name="Rectangle 270">
            <a:extLst>
              <a:ext uri="{FF2B5EF4-FFF2-40B4-BE49-F238E27FC236}">
                <a16:creationId xmlns:a16="http://schemas.microsoft.com/office/drawing/2014/main" id="{BDACB40F-ECE7-E143-83A2-E4C2C07D2FCA}"/>
              </a:ext>
            </a:extLst>
          </p:cNvPr>
          <p:cNvSpPr/>
          <p:nvPr/>
        </p:nvSpPr>
        <p:spPr>
          <a:xfrm>
            <a:off x="5342756" y="3235093"/>
            <a:ext cx="590359" cy="28064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900" dirty="0">
                <a:solidFill>
                  <a:schemeClr val="bg1"/>
                </a:solidFill>
                <a:latin typeface="Calibri" panose="020F0502020204030204"/>
              </a:rPr>
              <a:t>ABC123</a:t>
            </a:r>
          </a:p>
        </p:txBody>
      </p:sp>
      <p:sp>
        <p:nvSpPr>
          <p:cNvPr id="272" name="Rectangle 271">
            <a:extLst>
              <a:ext uri="{FF2B5EF4-FFF2-40B4-BE49-F238E27FC236}">
                <a16:creationId xmlns:a16="http://schemas.microsoft.com/office/drawing/2014/main" id="{5AFD3ADB-07D9-8944-BFF7-D80AE04F9F51}"/>
              </a:ext>
            </a:extLst>
          </p:cNvPr>
          <p:cNvSpPr/>
          <p:nvPr/>
        </p:nvSpPr>
        <p:spPr>
          <a:xfrm>
            <a:off x="6266550" y="2299743"/>
            <a:ext cx="1381521" cy="6148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73" name="Rectangle 272">
            <a:extLst>
              <a:ext uri="{FF2B5EF4-FFF2-40B4-BE49-F238E27FC236}">
                <a16:creationId xmlns:a16="http://schemas.microsoft.com/office/drawing/2014/main" id="{F58FD8C8-3BFB-A248-8A35-C93DA2EB1031}"/>
              </a:ext>
            </a:extLst>
          </p:cNvPr>
          <p:cNvSpPr/>
          <p:nvPr/>
        </p:nvSpPr>
        <p:spPr>
          <a:xfrm>
            <a:off x="6268891" y="2301726"/>
            <a:ext cx="594375" cy="61117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600" dirty="0">
                <a:solidFill>
                  <a:schemeClr val="bg1"/>
                </a:solidFill>
                <a:latin typeface="Calibri" panose="020F0502020204030204"/>
              </a:rPr>
              <a:t>____________________________________________</a:t>
            </a:r>
            <a:endParaRPr lang="en-US" sz="800" dirty="0">
              <a:solidFill>
                <a:schemeClr val="bg1"/>
              </a:solidFill>
              <a:latin typeface="Calibri" panose="020F0502020204030204"/>
            </a:endParaRPr>
          </a:p>
        </p:txBody>
      </p:sp>
      <p:cxnSp>
        <p:nvCxnSpPr>
          <p:cNvPr id="274" name="Straight Connector 273">
            <a:extLst>
              <a:ext uri="{FF2B5EF4-FFF2-40B4-BE49-F238E27FC236}">
                <a16:creationId xmlns:a16="http://schemas.microsoft.com/office/drawing/2014/main" id="{0D2C34E3-CDE5-B845-84A7-CC169480F842}"/>
              </a:ext>
            </a:extLst>
          </p:cNvPr>
          <p:cNvCxnSpPr/>
          <p:nvPr/>
        </p:nvCxnSpPr>
        <p:spPr>
          <a:xfrm flipH="1">
            <a:off x="6267107" y="2306446"/>
            <a:ext cx="139223" cy="150434"/>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75" name="Straight Connector 274">
            <a:extLst>
              <a:ext uri="{FF2B5EF4-FFF2-40B4-BE49-F238E27FC236}">
                <a16:creationId xmlns:a16="http://schemas.microsoft.com/office/drawing/2014/main" id="{A88A78B2-7B4B-734A-8D70-2C5394D3D8D4}"/>
              </a:ext>
            </a:extLst>
          </p:cNvPr>
          <p:cNvCxnSpPr>
            <a:endCxn id="273" idx="1"/>
          </p:cNvCxnSpPr>
          <p:nvPr/>
        </p:nvCxnSpPr>
        <p:spPr>
          <a:xfrm flipH="1">
            <a:off x="6268892" y="2306446"/>
            <a:ext cx="266844" cy="300869"/>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76" name="Straight Connector 275">
            <a:extLst>
              <a:ext uri="{FF2B5EF4-FFF2-40B4-BE49-F238E27FC236}">
                <a16:creationId xmlns:a16="http://schemas.microsoft.com/office/drawing/2014/main" id="{94458260-36A5-754F-8D9F-A2C0D37F78FE}"/>
              </a:ext>
            </a:extLst>
          </p:cNvPr>
          <p:cNvCxnSpPr/>
          <p:nvPr/>
        </p:nvCxnSpPr>
        <p:spPr>
          <a:xfrm flipH="1">
            <a:off x="6267106" y="2306446"/>
            <a:ext cx="596160" cy="606457"/>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77" name="Straight Connector 276">
            <a:extLst>
              <a:ext uri="{FF2B5EF4-FFF2-40B4-BE49-F238E27FC236}">
                <a16:creationId xmlns:a16="http://schemas.microsoft.com/office/drawing/2014/main" id="{BD6DE8E2-B95B-514E-B63B-EB8CEDB50C6A}"/>
              </a:ext>
            </a:extLst>
          </p:cNvPr>
          <p:cNvCxnSpPr/>
          <p:nvPr/>
        </p:nvCxnSpPr>
        <p:spPr>
          <a:xfrm flipH="1">
            <a:off x="6431765" y="2456880"/>
            <a:ext cx="431502" cy="456023"/>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78" name="Straight Connector 277">
            <a:extLst>
              <a:ext uri="{FF2B5EF4-FFF2-40B4-BE49-F238E27FC236}">
                <a16:creationId xmlns:a16="http://schemas.microsoft.com/office/drawing/2014/main" id="{A3ADC81F-23E1-0042-98D9-9BFEB905D95A}"/>
              </a:ext>
            </a:extLst>
          </p:cNvPr>
          <p:cNvCxnSpPr/>
          <p:nvPr/>
        </p:nvCxnSpPr>
        <p:spPr>
          <a:xfrm flipH="1">
            <a:off x="6267044" y="2305043"/>
            <a:ext cx="431502" cy="456023"/>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79" name="Straight Connector 278">
            <a:extLst>
              <a:ext uri="{FF2B5EF4-FFF2-40B4-BE49-F238E27FC236}">
                <a16:creationId xmlns:a16="http://schemas.microsoft.com/office/drawing/2014/main" id="{00FE752B-1A43-E649-A12C-AF5870F2ED47}"/>
              </a:ext>
            </a:extLst>
          </p:cNvPr>
          <p:cNvCxnSpPr/>
          <p:nvPr/>
        </p:nvCxnSpPr>
        <p:spPr>
          <a:xfrm flipH="1">
            <a:off x="6590622" y="2612034"/>
            <a:ext cx="266844" cy="300869"/>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80" name="Straight Connector 279">
            <a:extLst>
              <a:ext uri="{FF2B5EF4-FFF2-40B4-BE49-F238E27FC236}">
                <a16:creationId xmlns:a16="http://schemas.microsoft.com/office/drawing/2014/main" id="{27EB5579-F8C6-B144-94CE-C861AAD7C342}"/>
              </a:ext>
            </a:extLst>
          </p:cNvPr>
          <p:cNvCxnSpPr/>
          <p:nvPr/>
        </p:nvCxnSpPr>
        <p:spPr>
          <a:xfrm flipH="1">
            <a:off x="6724044" y="2757456"/>
            <a:ext cx="139223" cy="150434"/>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81" name="Straight Connector 280">
            <a:extLst>
              <a:ext uri="{FF2B5EF4-FFF2-40B4-BE49-F238E27FC236}">
                <a16:creationId xmlns:a16="http://schemas.microsoft.com/office/drawing/2014/main" id="{82786019-A91D-EE4C-980C-350D41D3F580}"/>
              </a:ext>
            </a:extLst>
          </p:cNvPr>
          <p:cNvCxnSpPr>
            <a:stCxn id="273" idx="3"/>
            <a:endCxn id="272" idx="3"/>
          </p:cNvCxnSpPr>
          <p:nvPr/>
        </p:nvCxnSpPr>
        <p:spPr>
          <a:xfrm flipV="1">
            <a:off x="6863267" y="2607189"/>
            <a:ext cx="784804" cy="125"/>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82" name="TextBox 281">
            <a:extLst>
              <a:ext uri="{FF2B5EF4-FFF2-40B4-BE49-F238E27FC236}">
                <a16:creationId xmlns:a16="http://schemas.microsoft.com/office/drawing/2014/main" id="{C4EDDFF8-59EE-664F-B185-AE3C795A7BAA}"/>
              </a:ext>
            </a:extLst>
          </p:cNvPr>
          <p:cNvSpPr txBox="1"/>
          <p:nvPr/>
        </p:nvSpPr>
        <p:spPr>
          <a:xfrm>
            <a:off x="6977222" y="2674463"/>
            <a:ext cx="556892" cy="300082"/>
          </a:xfrm>
          <a:prstGeom prst="rect">
            <a:avLst/>
          </a:prstGeom>
          <a:noFill/>
        </p:spPr>
        <p:txBody>
          <a:bodyPr wrap="square" rtlCol="0">
            <a:spAutoFit/>
          </a:bodyPr>
          <a:lstStyle/>
          <a:p>
            <a:pPr algn="ctr" defTabSz="685800">
              <a:defRPr/>
            </a:pPr>
            <a:r>
              <a:rPr lang="en-US" sz="1350" dirty="0">
                <a:solidFill>
                  <a:srgbClr val="FF0000"/>
                </a:solidFill>
                <a:latin typeface="Calibri" panose="020F0502020204030204"/>
              </a:rPr>
              <a:t>D. S.</a:t>
            </a:r>
          </a:p>
        </p:txBody>
      </p:sp>
      <p:pic>
        <p:nvPicPr>
          <p:cNvPr id="283" name="Picture 61" descr="Key outline">
            <a:extLst>
              <a:ext uri="{FF2B5EF4-FFF2-40B4-BE49-F238E27FC236}">
                <a16:creationId xmlns:a16="http://schemas.microsoft.com/office/drawing/2014/main" id="{A2B62900-44EE-5846-94B8-EB08F6B254B3}"/>
              </a:ext>
            </a:extLst>
          </p:cNvPr>
          <p:cNvPicPr>
            <a:picLocks noChangeAspect="1"/>
          </p:cNvPicPr>
          <p:nvPr/>
        </p:nvPicPr>
        <p:blipFill>
          <a:blip r:embed="rId6">
            <a:extLst>
              <a:ext uri="{96DAC541-7B7A-43D3-8B79-37D633B846F1}">
                <asvg:svgBlip xmlns:asvg="http://schemas.microsoft.com/office/drawing/2016/SVG/main" r:embed="rId9"/>
              </a:ext>
            </a:extLst>
          </a:blip>
          <a:srcRect/>
          <a:stretch/>
        </p:blipFill>
        <p:spPr>
          <a:xfrm>
            <a:off x="7065704" y="2232221"/>
            <a:ext cx="384630" cy="447968"/>
          </a:xfrm>
          <a:prstGeom prst="rect">
            <a:avLst/>
          </a:prstGeom>
        </p:spPr>
      </p:pic>
      <p:cxnSp>
        <p:nvCxnSpPr>
          <p:cNvPr id="284" name="Straight Connector 283">
            <a:extLst>
              <a:ext uri="{FF2B5EF4-FFF2-40B4-BE49-F238E27FC236}">
                <a16:creationId xmlns:a16="http://schemas.microsoft.com/office/drawing/2014/main" id="{8F50D389-F9E2-4240-893A-502996F837A8}"/>
              </a:ext>
            </a:extLst>
          </p:cNvPr>
          <p:cNvCxnSpPr/>
          <p:nvPr/>
        </p:nvCxnSpPr>
        <p:spPr>
          <a:xfrm flipV="1">
            <a:off x="7161862" y="2300647"/>
            <a:ext cx="172690" cy="302727"/>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285" name="Straight Connector 284">
            <a:extLst>
              <a:ext uri="{FF2B5EF4-FFF2-40B4-BE49-F238E27FC236}">
                <a16:creationId xmlns:a16="http://schemas.microsoft.com/office/drawing/2014/main" id="{2EC64FE1-C497-9F4A-8F4E-4286C878F79A}"/>
              </a:ext>
            </a:extLst>
          </p:cNvPr>
          <p:cNvCxnSpPr/>
          <p:nvPr/>
        </p:nvCxnSpPr>
        <p:spPr>
          <a:xfrm flipV="1">
            <a:off x="7258019" y="2300647"/>
            <a:ext cx="172690" cy="302727"/>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286" name="Straight Connector 285">
            <a:extLst>
              <a:ext uri="{FF2B5EF4-FFF2-40B4-BE49-F238E27FC236}">
                <a16:creationId xmlns:a16="http://schemas.microsoft.com/office/drawing/2014/main" id="{3AA64E1D-5B48-5146-A574-DD58B1A6B849}"/>
              </a:ext>
            </a:extLst>
          </p:cNvPr>
          <p:cNvCxnSpPr/>
          <p:nvPr/>
        </p:nvCxnSpPr>
        <p:spPr>
          <a:xfrm flipV="1">
            <a:off x="7354177" y="2300647"/>
            <a:ext cx="172690" cy="302727"/>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287" name="Straight Connector 286">
            <a:extLst>
              <a:ext uri="{FF2B5EF4-FFF2-40B4-BE49-F238E27FC236}">
                <a16:creationId xmlns:a16="http://schemas.microsoft.com/office/drawing/2014/main" id="{8F3C965E-3A30-724D-8A7A-10354DFFC206}"/>
              </a:ext>
            </a:extLst>
          </p:cNvPr>
          <p:cNvCxnSpPr/>
          <p:nvPr/>
        </p:nvCxnSpPr>
        <p:spPr>
          <a:xfrm flipV="1">
            <a:off x="7450335" y="2300647"/>
            <a:ext cx="172690" cy="302727"/>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288" name="Straight Connector 287">
            <a:extLst>
              <a:ext uri="{FF2B5EF4-FFF2-40B4-BE49-F238E27FC236}">
                <a16:creationId xmlns:a16="http://schemas.microsoft.com/office/drawing/2014/main" id="{31EBB574-592F-7A4A-A87E-5121386D6EDD}"/>
              </a:ext>
            </a:extLst>
          </p:cNvPr>
          <p:cNvCxnSpPr/>
          <p:nvPr/>
        </p:nvCxnSpPr>
        <p:spPr>
          <a:xfrm flipV="1">
            <a:off x="7065705" y="2300647"/>
            <a:ext cx="172690" cy="302727"/>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289" name="Straight Connector 288">
            <a:extLst>
              <a:ext uri="{FF2B5EF4-FFF2-40B4-BE49-F238E27FC236}">
                <a16:creationId xmlns:a16="http://schemas.microsoft.com/office/drawing/2014/main" id="{9AA9B927-B671-E545-A0AC-309B6C4A2E85}"/>
              </a:ext>
            </a:extLst>
          </p:cNvPr>
          <p:cNvCxnSpPr/>
          <p:nvPr/>
        </p:nvCxnSpPr>
        <p:spPr>
          <a:xfrm flipV="1">
            <a:off x="6969548" y="2300647"/>
            <a:ext cx="172690" cy="302727"/>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290" name="Straight Connector 289">
            <a:extLst>
              <a:ext uri="{FF2B5EF4-FFF2-40B4-BE49-F238E27FC236}">
                <a16:creationId xmlns:a16="http://schemas.microsoft.com/office/drawing/2014/main" id="{E7F1FC45-946B-8745-B101-F2C146E71337}"/>
              </a:ext>
            </a:extLst>
          </p:cNvPr>
          <p:cNvCxnSpPr/>
          <p:nvPr/>
        </p:nvCxnSpPr>
        <p:spPr>
          <a:xfrm flipV="1">
            <a:off x="6873390" y="2300647"/>
            <a:ext cx="172690" cy="302727"/>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291" name="Straight Connector 290">
            <a:extLst>
              <a:ext uri="{FF2B5EF4-FFF2-40B4-BE49-F238E27FC236}">
                <a16:creationId xmlns:a16="http://schemas.microsoft.com/office/drawing/2014/main" id="{7C7E3883-46A0-E64C-A792-0AE9FB150067}"/>
              </a:ext>
            </a:extLst>
          </p:cNvPr>
          <p:cNvCxnSpPr>
            <a:endCxn id="272" idx="0"/>
          </p:cNvCxnSpPr>
          <p:nvPr/>
        </p:nvCxnSpPr>
        <p:spPr>
          <a:xfrm flipV="1">
            <a:off x="6863266" y="2299743"/>
            <a:ext cx="94044" cy="163882"/>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292" name="Straight Connector 291">
            <a:extLst>
              <a:ext uri="{FF2B5EF4-FFF2-40B4-BE49-F238E27FC236}">
                <a16:creationId xmlns:a16="http://schemas.microsoft.com/office/drawing/2014/main" id="{3C90616E-853D-B146-8BB5-F41B68ECDB81}"/>
              </a:ext>
            </a:extLst>
          </p:cNvPr>
          <p:cNvCxnSpPr/>
          <p:nvPr/>
        </p:nvCxnSpPr>
        <p:spPr>
          <a:xfrm flipV="1">
            <a:off x="7554027" y="2443307"/>
            <a:ext cx="94044" cy="163882"/>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grpSp>
        <p:nvGrpSpPr>
          <p:cNvPr id="316" name="Group 315">
            <a:extLst>
              <a:ext uri="{FF2B5EF4-FFF2-40B4-BE49-F238E27FC236}">
                <a16:creationId xmlns:a16="http://schemas.microsoft.com/office/drawing/2014/main" id="{129983A7-E9E1-8F4D-8ED9-F83767772D81}"/>
              </a:ext>
            </a:extLst>
          </p:cNvPr>
          <p:cNvGrpSpPr/>
          <p:nvPr/>
        </p:nvGrpSpPr>
        <p:grpSpPr>
          <a:xfrm>
            <a:off x="5346631" y="930195"/>
            <a:ext cx="355875" cy="381210"/>
            <a:chOff x="5329125" y="36634"/>
            <a:chExt cx="337349" cy="360693"/>
          </a:xfrm>
        </p:grpSpPr>
        <p:pic>
          <p:nvPicPr>
            <p:cNvPr id="294" name="Picture 293">
              <a:extLst>
                <a:ext uri="{FF2B5EF4-FFF2-40B4-BE49-F238E27FC236}">
                  <a16:creationId xmlns:a16="http://schemas.microsoft.com/office/drawing/2014/main" id="{4DE879C9-8E84-484C-9B76-67A376A2B6FA}"/>
                </a:ext>
              </a:extLst>
            </p:cNvPr>
            <p:cNvPicPr>
              <a:picLocks noChangeAspect="1"/>
            </p:cNvPicPr>
            <p:nvPr/>
          </p:nvPicPr>
          <p:blipFill rotWithShape="1">
            <a:blip r:embed="rId3">
              <a:extLst>
                <a:ext uri="{28A0092B-C50C-407E-A947-70E740481C1C}">
                  <a14:useLocalDpi xmlns:a14="http://schemas.microsoft.com/office/drawing/2010/main" val="0"/>
                </a:ext>
              </a:extLst>
            </a:blip>
            <a:srcRect l="10187" t="19671" r="10611" b="18727"/>
            <a:stretch/>
          </p:blipFill>
          <p:spPr>
            <a:xfrm>
              <a:off x="5329125" y="91738"/>
              <a:ext cx="337349" cy="305589"/>
            </a:xfrm>
            <a:prstGeom prst="rect">
              <a:avLst/>
            </a:prstGeom>
          </p:spPr>
        </p:pic>
        <p:sp>
          <p:nvSpPr>
            <p:cNvPr id="295" name="TextBox 294">
              <a:extLst>
                <a:ext uri="{FF2B5EF4-FFF2-40B4-BE49-F238E27FC236}">
                  <a16:creationId xmlns:a16="http://schemas.microsoft.com/office/drawing/2014/main" id="{8D09B484-11DF-234E-BB90-0F8B62699C77}"/>
                </a:ext>
              </a:extLst>
            </p:cNvPr>
            <p:cNvSpPr txBox="1"/>
            <p:nvPr/>
          </p:nvSpPr>
          <p:spPr>
            <a:xfrm>
              <a:off x="5497800" y="36634"/>
              <a:ext cx="126728" cy="185564"/>
            </a:xfrm>
            <a:prstGeom prst="rect">
              <a:avLst/>
            </a:prstGeom>
            <a:noFill/>
          </p:spPr>
          <p:txBody>
            <a:bodyPr wrap="square" rtlCol="0">
              <a:spAutoFit/>
            </a:bodyPr>
            <a:lstStyle/>
            <a:p>
              <a:pPr defTabSz="685800">
                <a:defRPr/>
              </a:pPr>
              <a:r>
                <a:rPr lang="en-US" sz="1350" dirty="0">
                  <a:solidFill>
                    <a:srgbClr val="FF0000"/>
                  </a:solidFill>
                  <a:latin typeface="Calibri" panose="020F0502020204030204"/>
                </a:rPr>
                <a:t>S</a:t>
              </a:r>
            </a:p>
          </p:txBody>
        </p:sp>
      </p:grpSp>
      <p:cxnSp>
        <p:nvCxnSpPr>
          <p:cNvPr id="297" name="Straight Arrow Connector 296">
            <a:extLst>
              <a:ext uri="{FF2B5EF4-FFF2-40B4-BE49-F238E27FC236}">
                <a16:creationId xmlns:a16="http://schemas.microsoft.com/office/drawing/2014/main" id="{7050986A-2090-364D-B074-9A080A151D78}"/>
              </a:ext>
            </a:extLst>
          </p:cNvPr>
          <p:cNvCxnSpPr>
            <a:cxnSpLocks/>
            <a:endCxn id="270" idx="1"/>
          </p:cNvCxnSpPr>
          <p:nvPr/>
        </p:nvCxnSpPr>
        <p:spPr>
          <a:xfrm>
            <a:off x="7675231" y="2511253"/>
            <a:ext cx="374288" cy="4749"/>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cxnSp>
        <p:nvCxnSpPr>
          <p:cNvPr id="298" name="Curved Connector 297">
            <a:extLst>
              <a:ext uri="{FF2B5EF4-FFF2-40B4-BE49-F238E27FC236}">
                <a16:creationId xmlns:a16="http://schemas.microsoft.com/office/drawing/2014/main" id="{AE27B351-ECBE-A04E-8B3F-351B33C2A50E}"/>
              </a:ext>
            </a:extLst>
          </p:cNvPr>
          <p:cNvCxnSpPr>
            <a:cxnSpLocks/>
          </p:cNvCxnSpPr>
          <p:nvPr/>
        </p:nvCxnSpPr>
        <p:spPr>
          <a:xfrm rot="16200000" flipV="1">
            <a:off x="7318452" y="1474431"/>
            <a:ext cx="69099" cy="1699494"/>
          </a:xfrm>
          <a:prstGeom prst="curvedConnector3">
            <a:avLst>
              <a:gd name="adj1" fmla="val 304577"/>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299" name="Rectangle 298">
            <a:extLst>
              <a:ext uri="{FF2B5EF4-FFF2-40B4-BE49-F238E27FC236}">
                <a16:creationId xmlns:a16="http://schemas.microsoft.com/office/drawing/2014/main" id="{C738CDBE-264F-6148-84E6-22B2DED41C3A}"/>
              </a:ext>
            </a:extLst>
          </p:cNvPr>
          <p:cNvSpPr/>
          <p:nvPr/>
        </p:nvSpPr>
        <p:spPr>
          <a:xfrm>
            <a:off x="5342756" y="2301726"/>
            <a:ext cx="594375" cy="61117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700" dirty="0">
                <a:solidFill>
                  <a:schemeClr val="bg1"/>
                </a:solidFill>
                <a:latin typeface="Calibri" panose="020F0502020204030204"/>
              </a:rPr>
              <a:t>____________________________________________</a:t>
            </a:r>
          </a:p>
        </p:txBody>
      </p:sp>
      <p:cxnSp>
        <p:nvCxnSpPr>
          <p:cNvPr id="300" name="Straight Arrow Connector 299">
            <a:extLst>
              <a:ext uri="{FF2B5EF4-FFF2-40B4-BE49-F238E27FC236}">
                <a16:creationId xmlns:a16="http://schemas.microsoft.com/office/drawing/2014/main" id="{0BB191D3-C55A-F24C-B008-979D044017F9}"/>
              </a:ext>
            </a:extLst>
          </p:cNvPr>
          <p:cNvCxnSpPr>
            <a:stCxn id="273" idx="1"/>
            <a:endCxn id="299" idx="3"/>
          </p:cNvCxnSpPr>
          <p:nvPr/>
        </p:nvCxnSpPr>
        <p:spPr>
          <a:xfrm flipH="1">
            <a:off x="5937131" y="2607314"/>
            <a:ext cx="331760" cy="0"/>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cxnSp>
        <p:nvCxnSpPr>
          <p:cNvPr id="301" name="Straight Arrow Connector 300">
            <a:extLst>
              <a:ext uri="{FF2B5EF4-FFF2-40B4-BE49-F238E27FC236}">
                <a16:creationId xmlns:a16="http://schemas.microsoft.com/office/drawing/2014/main" id="{EB1BF973-3C6F-4A40-805E-76A187C9D95B}"/>
              </a:ext>
            </a:extLst>
          </p:cNvPr>
          <p:cNvCxnSpPr>
            <a:stCxn id="299" idx="2"/>
            <a:endCxn id="271" idx="0"/>
          </p:cNvCxnSpPr>
          <p:nvPr/>
        </p:nvCxnSpPr>
        <p:spPr>
          <a:xfrm flipH="1">
            <a:off x="5637935" y="2912903"/>
            <a:ext cx="2008" cy="322191"/>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02" name="Curved Connector 301">
            <a:extLst>
              <a:ext uri="{FF2B5EF4-FFF2-40B4-BE49-F238E27FC236}">
                <a16:creationId xmlns:a16="http://schemas.microsoft.com/office/drawing/2014/main" id="{B46357EC-0AEE-D64E-9346-1FA5360FF438}"/>
              </a:ext>
            </a:extLst>
          </p:cNvPr>
          <p:cNvCxnSpPr>
            <a:cxnSpLocks/>
          </p:cNvCxnSpPr>
          <p:nvPr/>
        </p:nvCxnSpPr>
        <p:spPr>
          <a:xfrm>
            <a:off x="5704811" y="1127622"/>
            <a:ext cx="1526588" cy="1790434"/>
          </a:xfrm>
          <a:prstGeom prst="curvedConnector4">
            <a:avLst>
              <a:gd name="adj1" fmla="val 19466"/>
              <a:gd name="adj2" fmla="val 112768"/>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sp>
        <p:nvSpPr>
          <p:cNvPr id="303" name="Rectangle 302">
            <a:extLst>
              <a:ext uri="{FF2B5EF4-FFF2-40B4-BE49-F238E27FC236}">
                <a16:creationId xmlns:a16="http://schemas.microsoft.com/office/drawing/2014/main" id="{DF4F37A0-A2F6-334F-B4E9-33C31B74C15D}"/>
              </a:ext>
            </a:extLst>
          </p:cNvPr>
          <p:cNvSpPr/>
          <p:nvPr/>
        </p:nvSpPr>
        <p:spPr>
          <a:xfrm>
            <a:off x="6952401" y="3235093"/>
            <a:ext cx="590359" cy="28064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900" dirty="0">
                <a:solidFill>
                  <a:schemeClr val="bg1"/>
                </a:solidFill>
                <a:latin typeface="Calibri" panose="020F0502020204030204"/>
              </a:rPr>
              <a:t>ABC123</a:t>
            </a:r>
          </a:p>
        </p:txBody>
      </p:sp>
      <p:cxnSp>
        <p:nvCxnSpPr>
          <p:cNvPr id="304" name="Straight Arrow Connector 303">
            <a:extLst>
              <a:ext uri="{FF2B5EF4-FFF2-40B4-BE49-F238E27FC236}">
                <a16:creationId xmlns:a16="http://schemas.microsoft.com/office/drawing/2014/main" id="{DDD57750-9BD0-9C42-A5F0-94210512A43C}"/>
              </a:ext>
            </a:extLst>
          </p:cNvPr>
          <p:cNvCxnSpPr>
            <a:cxnSpLocks/>
          </p:cNvCxnSpPr>
          <p:nvPr/>
        </p:nvCxnSpPr>
        <p:spPr>
          <a:xfrm>
            <a:off x="7375039" y="2907890"/>
            <a:ext cx="7170" cy="337922"/>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305" name="Straight Arrow Connector 304">
            <a:extLst>
              <a:ext uri="{FF2B5EF4-FFF2-40B4-BE49-F238E27FC236}">
                <a16:creationId xmlns:a16="http://schemas.microsoft.com/office/drawing/2014/main" id="{8987CBF3-7A9B-A746-9B8A-CCC83E047B72}"/>
              </a:ext>
            </a:extLst>
          </p:cNvPr>
          <p:cNvCxnSpPr>
            <a:stCxn id="271" idx="3"/>
            <a:endCxn id="303" idx="1"/>
          </p:cNvCxnSpPr>
          <p:nvPr/>
        </p:nvCxnSpPr>
        <p:spPr>
          <a:xfrm>
            <a:off x="5933115" y="3375415"/>
            <a:ext cx="1019287" cy="0"/>
          </a:xfrm>
          <a:prstGeom prst="straightConnector1">
            <a:avLst/>
          </a:prstGeom>
          <a:ln>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sp>
        <p:nvSpPr>
          <p:cNvPr id="306" name="Rectangle 305">
            <a:extLst>
              <a:ext uri="{FF2B5EF4-FFF2-40B4-BE49-F238E27FC236}">
                <a16:creationId xmlns:a16="http://schemas.microsoft.com/office/drawing/2014/main" id="{2979DA30-8C32-C04D-B843-183A437B7635}"/>
              </a:ext>
            </a:extLst>
          </p:cNvPr>
          <p:cNvSpPr/>
          <p:nvPr/>
        </p:nvSpPr>
        <p:spPr>
          <a:xfrm>
            <a:off x="6334108" y="3151343"/>
            <a:ext cx="201201" cy="428224"/>
          </a:xfrm>
          <a:prstGeom prst="rect">
            <a:avLst/>
          </a:prstGeom>
          <a:noFill/>
        </p:spPr>
        <p:txBody>
          <a:bodyPr wrap="none" lIns="68580" tIns="34290" rIns="68580" bIns="34290">
            <a:spAutoFit/>
          </a:bodyPr>
          <a:lstStyle/>
          <a:p>
            <a:pPr algn="ctr" defTabSz="685800">
              <a:defRPr/>
            </a:pPr>
            <a:r>
              <a:rPr lang="en-US" sz="4050" dirty="0">
                <a:ln w="0"/>
                <a:solidFill>
                  <a:srgbClr val="FF0000"/>
                </a:solidFill>
                <a:effectLst>
                  <a:outerShdw blurRad="38100" dist="19050" dir="2700000" algn="tl" rotWithShape="0">
                    <a:prstClr val="black">
                      <a:alpha val="40000"/>
                    </a:prstClr>
                  </a:outerShdw>
                </a:effectLst>
                <a:latin typeface="Calibri" panose="020F0502020204030204"/>
              </a:rPr>
              <a:t>?</a:t>
            </a:r>
          </a:p>
        </p:txBody>
      </p:sp>
      <p:sp>
        <p:nvSpPr>
          <p:cNvPr id="318" name="Freeform 317">
            <a:extLst>
              <a:ext uri="{FF2B5EF4-FFF2-40B4-BE49-F238E27FC236}">
                <a16:creationId xmlns:a16="http://schemas.microsoft.com/office/drawing/2014/main" id="{FB746E68-1339-B747-AAF5-B9CA778BB62D}"/>
              </a:ext>
            </a:extLst>
          </p:cNvPr>
          <p:cNvSpPr/>
          <p:nvPr/>
        </p:nvSpPr>
        <p:spPr bwMode="auto">
          <a:xfrm>
            <a:off x="3763108" y="1978269"/>
            <a:ext cx="3446624" cy="360485"/>
          </a:xfrm>
          <a:custGeom>
            <a:avLst/>
            <a:gdLst>
              <a:gd name="connsiteX0" fmla="*/ 0 w 3446624"/>
              <a:gd name="connsiteY0" fmla="*/ 149469 h 360485"/>
              <a:gd name="connsiteX1" fmla="*/ 35169 w 3446624"/>
              <a:gd name="connsiteY1" fmla="*/ 193431 h 360485"/>
              <a:gd name="connsiteX2" fmla="*/ 105507 w 3446624"/>
              <a:gd name="connsiteY2" fmla="*/ 219808 h 360485"/>
              <a:gd name="connsiteX3" fmla="*/ 149469 w 3446624"/>
              <a:gd name="connsiteY3" fmla="*/ 237393 h 360485"/>
              <a:gd name="connsiteX4" fmla="*/ 175846 w 3446624"/>
              <a:gd name="connsiteY4" fmla="*/ 246185 h 360485"/>
              <a:gd name="connsiteX5" fmla="*/ 219807 w 3446624"/>
              <a:gd name="connsiteY5" fmla="*/ 263769 h 360485"/>
              <a:gd name="connsiteX6" fmla="*/ 307730 w 3446624"/>
              <a:gd name="connsiteY6" fmla="*/ 272562 h 360485"/>
              <a:gd name="connsiteX7" fmla="*/ 888023 w 3446624"/>
              <a:gd name="connsiteY7" fmla="*/ 263769 h 360485"/>
              <a:gd name="connsiteX8" fmla="*/ 958361 w 3446624"/>
              <a:gd name="connsiteY8" fmla="*/ 254977 h 360485"/>
              <a:gd name="connsiteX9" fmla="*/ 1046284 w 3446624"/>
              <a:gd name="connsiteY9" fmla="*/ 237393 h 360485"/>
              <a:gd name="connsiteX10" fmla="*/ 1125415 w 3446624"/>
              <a:gd name="connsiteY10" fmla="*/ 219808 h 360485"/>
              <a:gd name="connsiteX11" fmla="*/ 1151792 w 3446624"/>
              <a:gd name="connsiteY11" fmla="*/ 211016 h 360485"/>
              <a:gd name="connsiteX12" fmla="*/ 1204546 w 3446624"/>
              <a:gd name="connsiteY12" fmla="*/ 202223 h 360485"/>
              <a:gd name="connsiteX13" fmla="*/ 1230923 w 3446624"/>
              <a:gd name="connsiteY13" fmla="*/ 193431 h 360485"/>
              <a:gd name="connsiteX14" fmla="*/ 1301261 w 3446624"/>
              <a:gd name="connsiteY14" fmla="*/ 184639 h 360485"/>
              <a:gd name="connsiteX15" fmla="*/ 1538654 w 3446624"/>
              <a:gd name="connsiteY15" fmla="*/ 167054 h 360485"/>
              <a:gd name="connsiteX16" fmla="*/ 1793630 w 3446624"/>
              <a:gd name="connsiteY16" fmla="*/ 158262 h 360485"/>
              <a:gd name="connsiteX17" fmla="*/ 1907930 w 3446624"/>
              <a:gd name="connsiteY17" fmla="*/ 149469 h 360485"/>
              <a:gd name="connsiteX18" fmla="*/ 2057400 w 3446624"/>
              <a:gd name="connsiteY18" fmla="*/ 140677 h 360485"/>
              <a:gd name="connsiteX19" fmla="*/ 2154115 w 3446624"/>
              <a:gd name="connsiteY19" fmla="*/ 123093 h 360485"/>
              <a:gd name="connsiteX20" fmla="*/ 2250830 w 3446624"/>
              <a:gd name="connsiteY20" fmla="*/ 105508 h 360485"/>
              <a:gd name="connsiteX21" fmla="*/ 2338754 w 3446624"/>
              <a:gd name="connsiteY21" fmla="*/ 87923 h 360485"/>
              <a:gd name="connsiteX22" fmla="*/ 2400300 w 3446624"/>
              <a:gd name="connsiteY22" fmla="*/ 79131 h 360485"/>
              <a:gd name="connsiteX23" fmla="*/ 2470638 w 3446624"/>
              <a:gd name="connsiteY23" fmla="*/ 70339 h 360485"/>
              <a:gd name="connsiteX24" fmla="*/ 2576146 w 3446624"/>
              <a:gd name="connsiteY24" fmla="*/ 52754 h 360485"/>
              <a:gd name="connsiteX25" fmla="*/ 2628900 w 3446624"/>
              <a:gd name="connsiteY25" fmla="*/ 43962 h 360485"/>
              <a:gd name="connsiteX26" fmla="*/ 2769577 w 3446624"/>
              <a:gd name="connsiteY26" fmla="*/ 17585 h 360485"/>
              <a:gd name="connsiteX27" fmla="*/ 2919046 w 3446624"/>
              <a:gd name="connsiteY27" fmla="*/ 0 h 360485"/>
              <a:gd name="connsiteX28" fmla="*/ 3130061 w 3446624"/>
              <a:gd name="connsiteY28" fmla="*/ 8793 h 360485"/>
              <a:gd name="connsiteX29" fmla="*/ 3156438 w 3446624"/>
              <a:gd name="connsiteY29" fmla="*/ 17585 h 360485"/>
              <a:gd name="connsiteX30" fmla="*/ 3191607 w 3446624"/>
              <a:gd name="connsiteY30" fmla="*/ 26377 h 360485"/>
              <a:gd name="connsiteX31" fmla="*/ 3253154 w 3446624"/>
              <a:gd name="connsiteY31" fmla="*/ 61546 h 360485"/>
              <a:gd name="connsiteX32" fmla="*/ 3305907 w 3446624"/>
              <a:gd name="connsiteY32" fmla="*/ 96716 h 360485"/>
              <a:gd name="connsiteX33" fmla="*/ 3332284 w 3446624"/>
              <a:gd name="connsiteY33" fmla="*/ 114300 h 360485"/>
              <a:gd name="connsiteX34" fmla="*/ 3358661 w 3446624"/>
              <a:gd name="connsiteY34" fmla="*/ 140677 h 360485"/>
              <a:gd name="connsiteX35" fmla="*/ 3411415 w 3446624"/>
              <a:gd name="connsiteY35" fmla="*/ 175846 h 360485"/>
              <a:gd name="connsiteX36" fmla="*/ 3437792 w 3446624"/>
              <a:gd name="connsiteY36" fmla="*/ 298939 h 360485"/>
              <a:gd name="connsiteX37" fmla="*/ 3446584 w 3446624"/>
              <a:gd name="connsiteY37" fmla="*/ 360485 h 36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46624" h="360485">
                <a:moveTo>
                  <a:pt x="0" y="149469"/>
                </a:moveTo>
                <a:cubicBezTo>
                  <a:pt x="11723" y="164123"/>
                  <a:pt x="21046" y="181073"/>
                  <a:pt x="35169" y="193431"/>
                </a:cubicBezTo>
                <a:cubicBezTo>
                  <a:pt x="57307" y="212803"/>
                  <a:pt x="79600" y="211172"/>
                  <a:pt x="105507" y="219808"/>
                </a:cubicBezTo>
                <a:cubicBezTo>
                  <a:pt x="120480" y="224799"/>
                  <a:pt x="134691" y="231851"/>
                  <a:pt x="149469" y="237393"/>
                </a:cubicBezTo>
                <a:cubicBezTo>
                  <a:pt x="158147" y="240647"/>
                  <a:pt x="167168" y="242931"/>
                  <a:pt x="175846" y="246185"/>
                </a:cubicBezTo>
                <a:cubicBezTo>
                  <a:pt x="190624" y="251726"/>
                  <a:pt x="204331" y="260674"/>
                  <a:pt x="219807" y="263769"/>
                </a:cubicBezTo>
                <a:cubicBezTo>
                  <a:pt x="248689" y="269545"/>
                  <a:pt x="278422" y="269631"/>
                  <a:pt x="307730" y="272562"/>
                </a:cubicBezTo>
                <a:lnTo>
                  <a:pt x="888023" y="263769"/>
                </a:lnTo>
                <a:cubicBezTo>
                  <a:pt x="911643" y="263131"/>
                  <a:pt x="934970" y="258318"/>
                  <a:pt x="958361" y="254977"/>
                </a:cubicBezTo>
                <a:cubicBezTo>
                  <a:pt x="1030712" y="244641"/>
                  <a:pt x="988616" y="250208"/>
                  <a:pt x="1046284" y="237393"/>
                </a:cubicBezTo>
                <a:cubicBezTo>
                  <a:pt x="1087068" y="228330"/>
                  <a:pt x="1087898" y="230527"/>
                  <a:pt x="1125415" y="219808"/>
                </a:cubicBezTo>
                <a:cubicBezTo>
                  <a:pt x="1134326" y="217262"/>
                  <a:pt x="1142745" y="213027"/>
                  <a:pt x="1151792" y="211016"/>
                </a:cubicBezTo>
                <a:cubicBezTo>
                  <a:pt x="1169195" y="207149"/>
                  <a:pt x="1187143" y="206090"/>
                  <a:pt x="1204546" y="202223"/>
                </a:cubicBezTo>
                <a:cubicBezTo>
                  <a:pt x="1213593" y="200212"/>
                  <a:pt x="1221805" y="195089"/>
                  <a:pt x="1230923" y="193431"/>
                </a:cubicBezTo>
                <a:cubicBezTo>
                  <a:pt x="1254170" y="189204"/>
                  <a:pt x="1277840" y="187762"/>
                  <a:pt x="1301261" y="184639"/>
                </a:cubicBezTo>
                <a:cubicBezTo>
                  <a:pt x="1426344" y="167961"/>
                  <a:pt x="1326710" y="175704"/>
                  <a:pt x="1538654" y="167054"/>
                </a:cubicBezTo>
                <a:lnTo>
                  <a:pt x="1793630" y="158262"/>
                </a:lnTo>
                <a:lnTo>
                  <a:pt x="1907930" y="149469"/>
                </a:lnTo>
                <a:cubicBezTo>
                  <a:pt x="1957729" y="146149"/>
                  <a:pt x="2007663" y="144822"/>
                  <a:pt x="2057400" y="140677"/>
                </a:cubicBezTo>
                <a:cubicBezTo>
                  <a:pt x="2118357" y="135597"/>
                  <a:pt x="2106159" y="133750"/>
                  <a:pt x="2154115" y="123093"/>
                </a:cubicBezTo>
                <a:cubicBezTo>
                  <a:pt x="2210206" y="110628"/>
                  <a:pt x="2189721" y="116966"/>
                  <a:pt x="2250830" y="105508"/>
                </a:cubicBezTo>
                <a:cubicBezTo>
                  <a:pt x="2280207" y="100000"/>
                  <a:pt x="2309166" y="92150"/>
                  <a:pt x="2338754" y="87923"/>
                </a:cubicBezTo>
                <a:lnTo>
                  <a:pt x="2400300" y="79131"/>
                </a:lnTo>
                <a:cubicBezTo>
                  <a:pt x="2423721" y="76008"/>
                  <a:pt x="2447271" y="73844"/>
                  <a:pt x="2470638" y="70339"/>
                </a:cubicBezTo>
                <a:cubicBezTo>
                  <a:pt x="2505898" y="65050"/>
                  <a:pt x="2540977" y="58616"/>
                  <a:pt x="2576146" y="52754"/>
                </a:cubicBezTo>
                <a:cubicBezTo>
                  <a:pt x="2593731" y="49823"/>
                  <a:pt x="2611605" y="48286"/>
                  <a:pt x="2628900" y="43962"/>
                </a:cubicBezTo>
                <a:cubicBezTo>
                  <a:pt x="2682743" y="30500"/>
                  <a:pt x="2699109" y="25415"/>
                  <a:pt x="2769577" y="17585"/>
                </a:cubicBezTo>
                <a:cubicBezTo>
                  <a:pt x="2872191" y="6184"/>
                  <a:pt x="2822373" y="12085"/>
                  <a:pt x="2919046" y="0"/>
                </a:cubicBezTo>
                <a:cubicBezTo>
                  <a:pt x="2989384" y="2931"/>
                  <a:pt x="3059854" y="3592"/>
                  <a:pt x="3130061" y="8793"/>
                </a:cubicBezTo>
                <a:cubicBezTo>
                  <a:pt x="3139304" y="9478"/>
                  <a:pt x="3147527" y="15039"/>
                  <a:pt x="3156438" y="17585"/>
                </a:cubicBezTo>
                <a:cubicBezTo>
                  <a:pt x="3168057" y="20905"/>
                  <a:pt x="3179884" y="23446"/>
                  <a:pt x="3191607" y="26377"/>
                </a:cubicBezTo>
                <a:cubicBezTo>
                  <a:pt x="3282860" y="87214"/>
                  <a:pt x="3141590" y="-5393"/>
                  <a:pt x="3253154" y="61546"/>
                </a:cubicBezTo>
                <a:cubicBezTo>
                  <a:pt x="3271276" y="72419"/>
                  <a:pt x="3288323" y="84993"/>
                  <a:pt x="3305907" y="96716"/>
                </a:cubicBezTo>
                <a:cubicBezTo>
                  <a:pt x="3314699" y="102578"/>
                  <a:pt x="3324812" y="106828"/>
                  <a:pt x="3332284" y="114300"/>
                </a:cubicBezTo>
                <a:cubicBezTo>
                  <a:pt x="3341076" y="123092"/>
                  <a:pt x="3348846" y="133043"/>
                  <a:pt x="3358661" y="140677"/>
                </a:cubicBezTo>
                <a:cubicBezTo>
                  <a:pt x="3375343" y="153652"/>
                  <a:pt x="3411415" y="175846"/>
                  <a:pt x="3411415" y="175846"/>
                </a:cubicBezTo>
                <a:cubicBezTo>
                  <a:pt x="3448426" y="231361"/>
                  <a:pt x="3423544" y="184950"/>
                  <a:pt x="3437792" y="298939"/>
                </a:cubicBezTo>
                <a:cubicBezTo>
                  <a:pt x="3447734" y="378474"/>
                  <a:pt x="3446584" y="316257"/>
                  <a:pt x="3446584" y="360485"/>
                </a:cubicBezTo>
              </a:path>
            </a:pathLst>
          </a:cu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321" name="Freeform 320">
            <a:extLst>
              <a:ext uri="{FF2B5EF4-FFF2-40B4-BE49-F238E27FC236}">
                <a16:creationId xmlns:a16="http://schemas.microsoft.com/office/drawing/2014/main" id="{9C7A091B-FFC4-A94F-87FA-B65AD507BFF1}"/>
              </a:ext>
            </a:extLst>
          </p:cNvPr>
          <p:cNvSpPr/>
          <p:nvPr/>
        </p:nvSpPr>
        <p:spPr bwMode="auto">
          <a:xfrm>
            <a:off x="3771901" y="1925498"/>
            <a:ext cx="3546226" cy="383632"/>
          </a:xfrm>
          <a:custGeom>
            <a:avLst/>
            <a:gdLst>
              <a:gd name="connsiteX0" fmla="*/ 0 w 3559551"/>
              <a:gd name="connsiteY0" fmla="*/ 184657 h 421347"/>
              <a:gd name="connsiteX1" fmla="*/ 782515 w 3559551"/>
              <a:gd name="connsiteY1" fmla="*/ 369295 h 421347"/>
              <a:gd name="connsiteX2" fmla="*/ 2180492 w 3559551"/>
              <a:gd name="connsiteY2" fmla="*/ 18 h 421347"/>
              <a:gd name="connsiteX3" fmla="*/ 3455377 w 3559551"/>
              <a:gd name="connsiteY3" fmla="*/ 386880 h 421347"/>
              <a:gd name="connsiteX4" fmla="*/ 3393831 w 3559551"/>
              <a:gd name="connsiteY4" fmla="*/ 378088 h 421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9551" h="421347">
                <a:moveTo>
                  <a:pt x="0" y="184657"/>
                </a:moveTo>
                <a:cubicBezTo>
                  <a:pt x="209550" y="292362"/>
                  <a:pt x="419100" y="400068"/>
                  <a:pt x="782515" y="369295"/>
                </a:cubicBezTo>
                <a:cubicBezTo>
                  <a:pt x="1145930" y="338522"/>
                  <a:pt x="1735015" y="-2913"/>
                  <a:pt x="2180492" y="18"/>
                </a:cubicBezTo>
                <a:cubicBezTo>
                  <a:pt x="2625969" y="2949"/>
                  <a:pt x="3253154" y="323868"/>
                  <a:pt x="3455377" y="386880"/>
                </a:cubicBezTo>
                <a:cubicBezTo>
                  <a:pt x="3657600" y="449892"/>
                  <a:pt x="3525715" y="413990"/>
                  <a:pt x="3393831" y="378088"/>
                </a:cubicBezTo>
              </a:path>
            </a:pathLst>
          </a:custGeom>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342" name="Freeform 341">
            <a:extLst>
              <a:ext uri="{FF2B5EF4-FFF2-40B4-BE49-F238E27FC236}">
                <a16:creationId xmlns:a16="http://schemas.microsoft.com/office/drawing/2014/main" id="{60CB9018-9722-3F4F-802A-D76736AE3AE2}"/>
              </a:ext>
            </a:extLst>
          </p:cNvPr>
          <p:cNvSpPr/>
          <p:nvPr/>
        </p:nvSpPr>
        <p:spPr bwMode="auto">
          <a:xfrm>
            <a:off x="956684" y="2124360"/>
            <a:ext cx="2573139" cy="206567"/>
          </a:xfrm>
          <a:custGeom>
            <a:avLst/>
            <a:gdLst>
              <a:gd name="connsiteX0" fmla="*/ 0 w 2573139"/>
              <a:gd name="connsiteY0" fmla="*/ 206567 h 206567"/>
              <a:gd name="connsiteX1" fmla="*/ 792833 w 2573139"/>
              <a:gd name="connsiteY1" fmla="*/ 26858 h 206567"/>
              <a:gd name="connsiteX2" fmla="*/ 1421813 w 2573139"/>
              <a:gd name="connsiteY2" fmla="*/ 100856 h 206567"/>
              <a:gd name="connsiteX3" fmla="*/ 2103649 w 2573139"/>
              <a:gd name="connsiteY3" fmla="*/ 431 h 206567"/>
              <a:gd name="connsiteX4" fmla="*/ 2542350 w 2573139"/>
              <a:gd name="connsiteY4" fmla="*/ 148426 h 206567"/>
              <a:gd name="connsiteX5" fmla="*/ 2537064 w 2573139"/>
              <a:gd name="connsiteY5" fmla="*/ 148426 h 206567"/>
              <a:gd name="connsiteX6" fmla="*/ 2542350 w 2573139"/>
              <a:gd name="connsiteY6" fmla="*/ 148426 h 20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3139" h="206567">
                <a:moveTo>
                  <a:pt x="0" y="206567"/>
                </a:moveTo>
                <a:cubicBezTo>
                  <a:pt x="277932" y="125521"/>
                  <a:pt x="555864" y="44476"/>
                  <a:pt x="792833" y="26858"/>
                </a:cubicBezTo>
                <a:cubicBezTo>
                  <a:pt x="1029802" y="9239"/>
                  <a:pt x="1203344" y="105261"/>
                  <a:pt x="1421813" y="100856"/>
                </a:cubicBezTo>
                <a:cubicBezTo>
                  <a:pt x="1640282" y="96451"/>
                  <a:pt x="1916893" y="-7497"/>
                  <a:pt x="2103649" y="431"/>
                </a:cubicBezTo>
                <a:cubicBezTo>
                  <a:pt x="2290405" y="8359"/>
                  <a:pt x="2542350" y="148426"/>
                  <a:pt x="2542350" y="148426"/>
                </a:cubicBezTo>
                <a:cubicBezTo>
                  <a:pt x="2614586" y="173092"/>
                  <a:pt x="2537064" y="148426"/>
                  <a:pt x="2537064" y="148426"/>
                </a:cubicBezTo>
                <a:lnTo>
                  <a:pt x="2542350" y="148426"/>
                </a:lnTo>
              </a:path>
            </a:pathLst>
          </a:custGeom>
          <a:noFill/>
          <a:ln w="317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2" name="Slide Number Placeholder 3">
            <a:extLst>
              <a:ext uri="{FF2B5EF4-FFF2-40B4-BE49-F238E27FC236}">
                <a16:creationId xmlns:a16="http://schemas.microsoft.com/office/drawing/2014/main" id="{3E2B47CD-4FD4-0A12-319D-F3A7A581264F}"/>
              </a:ext>
            </a:extLst>
          </p:cNvPr>
          <p:cNvSpPr>
            <a:spLocks noGrp="1"/>
          </p:cNvSpPr>
          <p:nvPr>
            <p:ph type="sldNum" sz="quarter" idx="4"/>
          </p:nvPr>
        </p:nvSpPr>
        <p:spPr>
          <a:xfrm>
            <a:off x="7988300" y="4893469"/>
            <a:ext cx="1143000" cy="228600"/>
          </a:xfrm>
        </p:spPr>
        <p:txBody>
          <a:bodyPr/>
          <a:lstStyle/>
          <a:p>
            <a:pPr defTabSz="342900">
              <a:defRPr/>
            </a:pPr>
            <a:fld id="{CF8BF5C1-0C31-4117-9346-26B34DEE768C}" type="slidenum">
              <a:rPr lang="en-US" altLang="en-US" smtClean="0"/>
              <a:pPr defTabSz="342900">
                <a:defRPr/>
              </a:pPr>
              <a:t>32</a:t>
            </a:fld>
            <a:endParaRPr lang="en-US" altLang="en-US" dirty="0"/>
          </a:p>
        </p:txBody>
      </p:sp>
    </p:spTree>
    <p:extLst>
      <p:ext uri="{BB962C8B-B14F-4D97-AF65-F5344CB8AC3E}">
        <p14:creationId xmlns:p14="http://schemas.microsoft.com/office/powerpoint/2010/main" val="2787299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381000" y="800100"/>
            <a:ext cx="4077435" cy="4000500"/>
          </a:xfrm>
        </p:spPr>
        <p:txBody>
          <a:bodyPr/>
          <a:lstStyle/>
          <a:p>
            <a:r>
              <a:rPr lang="en-US" sz="1200" b="0" dirty="0">
                <a:solidFill>
                  <a:srgbClr val="FF0000"/>
                </a:solidFill>
              </a:rPr>
              <a:t>A certificate allows us to verify someone’s identity and their public key, but how do we know it’s valid?</a:t>
            </a:r>
          </a:p>
        </p:txBody>
      </p:sp>
      <p:sp>
        <p:nvSpPr>
          <p:cNvPr id="5" name="Title 4"/>
          <p:cNvSpPr>
            <a:spLocks noGrp="1"/>
          </p:cNvSpPr>
          <p:nvPr>
            <p:ph type="title"/>
          </p:nvPr>
        </p:nvSpPr>
        <p:spPr/>
        <p:txBody>
          <a:bodyPr/>
          <a:lstStyle/>
          <a:p>
            <a:r>
              <a:rPr lang="en-US" dirty="0"/>
              <a:t>3.9 Given a scenario, implement public key infrastructure</a:t>
            </a:r>
          </a:p>
        </p:txBody>
      </p:sp>
      <p:sp>
        <p:nvSpPr>
          <p:cNvPr id="4" name="Slide Number Placeholder 3"/>
          <p:cNvSpPr>
            <a:spLocks noGrp="1"/>
          </p:cNvSpPr>
          <p:nvPr>
            <p:ph type="sldNum" sz="quarter" idx="4"/>
          </p:nvPr>
        </p:nvSpPr>
        <p:spPr/>
        <p:txBody>
          <a:bodyPr/>
          <a:lstStyle/>
          <a:p>
            <a:pPr defTabSz="685800">
              <a:defRPr/>
            </a:pPr>
            <a:fld id="{CF8BF5C1-0C31-4117-9346-26B34DEE768C}" type="slidenum">
              <a:rPr lang="en-US" altLang="en-US">
                <a:solidFill>
                  <a:prstClr val="white"/>
                </a:solidFill>
              </a:rPr>
              <a:pPr defTabSz="685800">
                <a:defRPr/>
              </a:pPr>
              <a:t>33</a:t>
            </a:fld>
            <a:endParaRPr lang="en-US" altLang="en-US" dirty="0">
              <a:solidFill>
                <a:prstClr val="white"/>
              </a:solidFill>
            </a:endParaRPr>
          </a:p>
        </p:txBody>
      </p:sp>
      <p:sp>
        <p:nvSpPr>
          <p:cNvPr id="51" name="TextBox 50"/>
          <p:cNvSpPr txBox="1"/>
          <p:nvPr/>
        </p:nvSpPr>
        <p:spPr>
          <a:xfrm>
            <a:off x="4642948" y="4172963"/>
            <a:ext cx="463589" cy="230832"/>
          </a:xfrm>
          <a:prstGeom prst="rect">
            <a:avLst/>
          </a:prstGeom>
          <a:noFill/>
          <a:ln>
            <a:noFill/>
          </a:ln>
        </p:spPr>
        <p:txBody>
          <a:bodyPr wrap="none" rtlCol="0">
            <a:spAutoFit/>
          </a:bodyPr>
          <a:lstStyle/>
          <a:p>
            <a:pPr algn="ctr" defTabSz="685800">
              <a:buClr>
                <a:srgbClr val="17406D">
                  <a:lumMod val="40000"/>
                  <a:lumOff val="60000"/>
                </a:srgbClr>
              </a:buClr>
              <a:defRPr/>
            </a:pPr>
            <a:r>
              <a:rPr lang="en-US" sz="900" b="1" dirty="0">
                <a:solidFill>
                  <a:prstClr val="white"/>
                </a:solidFill>
                <a:latin typeface="Calibri" panose="020F0502020204030204" pitchFamily="34" charset="0"/>
                <a:cs typeface="Calibri" panose="020F0502020204030204" pitchFamily="34" charset="0"/>
              </a:rPr>
              <a:t>Client</a:t>
            </a:r>
          </a:p>
        </p:txBody>
      </p:sp>
      <p:sp>
        <p:nvSpPr>
          <p:cNvPr id="52" name="TextBox 51"/>
          <p:cNvSpPr txBox="1"/>
          <p:nvPr/>
        </p:nvSpPr>
        <p:spPr>
          <a:xfrm>
            <a:off x="7387375" y="4130186"/>
            <a:ext cx="492444" cy="230832"/>
          </a:xfrm>
          <a:prstGeom prst="rect">
            <a:avLst/>
          </a:prstGeom>
          <a:noFill/>
          <a:ln>
            <a:noFill/>
          </a:ln>
        </p:spPr>
        <p:txBody>
          <a:bodyPr wrap="none" rtlCol="0">
            <a:spAutoFit/>
          </a:bodyPr>
          <a:lstStyle/>
          <a:p>
            <a:pPr algn="ctr" defTabSz="685800">
              <a:buClr>
                <a:srgbClr val="17406D">
                  <a:lumMod val="40000"/>
                  <a:lumOff val="60000"/>
                </a:srgbClr>
              </a:buClr>
              <a:defRPr/>
            </a:pPr>
            <a:r>
              <a:rPr lang="en-US" sz="900" b="1" dirty="0">
                <a:solidFill>
                  <a:prstClr val="white"/>
                </a:solidFill>
                <a:latin typeface="Calibri" panose="020F0502020204030204" pitchFamily="34" charset="0"/>
                <a:cs typeface="Calibri" panose="020F0502020204030204" pitchFamily="34" charset="0"/>
              </a:rPr>
              <a:t>Server</a:t>
            </a:r>
          </a:p>
        </p:txBody>
      </p:sp>
      <p:sp>
        <p:nvSpPr>
          <p:cNvPr id="40" name="Right Arrow 39"/>
          <p:cNvSpPr/>
          <p:nvPr/>
        </p:nvSpPr>
        <p:spPr bwMode="auto">
          <a:xfrm flipH="1">
            <a:off x="6074768" y="1582301"/>
            <a:ext cx="1749659" cy="205740"/>
          </a:xfrm>
          <a:prstGeom prst="rightArrow">
            <a:avLst/>
          </a:prstGeom>
          <a:solidFill>
            <a:schemeClr val="tx2">
              <a:lumMod val="75000"/>
            </a:schemeClr>
          </a:solidFill>
          <a:ln w="1270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137160" indent="-137160" algn="r" defTabSz="685800">
              <a:buClr>
                <a:prstClr val="white"/>
              </a:buClr>
              <a:buFont typeface="+mj-lt"/>
              <a:buAutoNum type="arabicPeriod" startAt="2"/>
              <a:defRPr/>
            </a:pPr>
            <a:endParaRPr lang="en-US" sz="900" b="1" dirty="0">
              <a:solidFill>
                <a:prstClr val="white"/>
              </a:solidFill>
              <a:latin typeface="Calibri" panose="020F0502020204030204" pitchFamily="34" charset="0"/>
              <a:cs typeface="Calibri" panose="020F0502020204030204" pitchFamily="34" charset="0"/>
            </a:endParaRPr>
          </a:p>
        </p:txBody>
      </p:sp>
      <p:sp>
        <p:nvSpPr>
          <p:cNvPr id="41" name="TextBox 40"/>
          <p:cNvSpPr txBox="1"/>
          <p:nvPr/>
        </p:nvSpPr>
        <p:spPr>
          <a:xfrm>
            <a:off x="7858947" y="1918578"/>
            <a:ext cx="316112" cy="230832"/>
          </a:xfrm>
          <a:prstGeom prst="rect">
            <a:avLst/>
          </a:prstGeom>
          <a:noFill/>
          <a:ln>
            <a:noFill/>
          </a:ln>
        </p:spPr>
        <p:txBody>
          <a:bodyPr wrap="none" rtlCol="0">
            <a:spAutoFit/>
          </a:bodyPr>
          <a:lstStyle/>
          <a:p>
            <a:pPr algn="ctr" defTabSz="685800">
              <a:buClr>
                <a:srgbClr val="17406D">
                  <a:lumMod val="40000"/>
                  <a:lumOff val="60000"/>
                </a:srgbClr>
              </a:buClr>
              <a:defRPr/>
            </a:pPr>
            <a:r>
              <a:rPr lang="en-US" sz="900" b="1" dirty="0">
                <a:solidFill>
                  <a:schemeClr val="bg1"/>
                </a:solidFill>
                <a:latin typeface="Calibri" panose="020F0502020204030204" pitchFamily="34" charset="0"/>
                <a:cs typeface="Calibri" panose="020F0502020204030204" pitchFamily="34" charset="0"/>
              </a:rPr>
              <a:t>CA</a:t>
            </a:r>
          </a:p>
        </p:txBody>
      </p:sp>
      <p:sp>
        <p:nvSpPr>
          <p:cNvPr id="29" name="Left-Right Arrow 28"/>
          <p:cNvSpPr/>
          <p:nvPr/>
        </p:nvSpPr>
        <p:spPr bwMode="auto">
          <a:xfrm rot="17567689">
            <a:off x="4107257" y="2653817"/>
            <a:ext cx="2191838" cy="205740"/>
          </a:xfrm>
          <a:prstGeom prst="leftRightArrow">
            <a:avLst/>
          </a:prstGeom>
          <a:solidFill>
            <a:schemeClr val="tx2">
              <a:lumMod val="75000"/>
            </a:schemeClr>
          </a:solid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sp>
        <p:nvSpPr>
          <p:cNvPr id="30" name="Rectangle 29"/>
          <p:cNvSpPr/>
          <p:nvPr/>
        </p:nvSpPr>
        <p:spPr>
          <a:xfrm>
            <a:off x="6127495" y="2538184"/>
            <a:ext cx="2763455" cy="577081"/>
          </a:xfrm>
          <a:prstGeom prst="rect">
            <a:avLst/>
          </a:prstGeom>
        </p:spPr>
        <p:txBody>
          <a:bodyPr wrap="square">
            <a:spAutoFit/>
          </a:bodyPr>
          <a:lstStyle/>
          <a:p>
            <a:pPr marL="137160" indent="-137160" defTabSz="685800">
              <a:buClr>
                <a:srgbClr val="17406D">
                  <a:lumMod val="40000"/>
                  <a:lumOff val="60000"/>
                </a:srgbClr>
              </a:buClr>
              <a:buFont typeface="+mj-lt"/>
              <a:buAutoNum type="arabicPeriod" startAt="3"/>
              <a:defRPr/>
            </a:pPr>
            <a:r>
              <a:rPr lang="en-US" sz="1050" b="1" dirty="0">
                <a:solidFill>
                  <a:prstClr val="white"/>
                </a:solidFill>
                <a:latin typeface="Calibri" panose="020F0502020204030204" pitchFamily="34" charset="0"/>
                <a:cs typeface="Calibri" panose="020F0502020204030204" pitchFamily="34" charset="0"/>
              </a:rPr>
              <a:t>Client contacts the CA’s certificate server and downloads the certificate revocation list</a:t>
            </a:r>
          </a:p>
        </p:txBody>
      </p:sp>
      <p:sp>
        <p:nvSpPr>
          <p:cNvPr id="24" name="TextBox 23"/>
          <p:cNvSpPr txBox="1"/>
          <p:nvPr/>
        </p:nvSpPr>
        <p:spPr>
          <a:xfrm>
            <a:off x="5276726" y="2867726"/>
            <a:ext cx="359394" cy="230832"/>
          </a:xfrm>
          <a:prstGeom prst="rect">
            <a:avLst/>
          </a:prstGeom>
          <a:noFill/>
          <a:ln>
            <a:noFill/>
          </a:ln>
        </p:spPr>
        <p:txBody>
          <a:bodyPr wrap="none" rtlCol="0">
            <a:spAutoFit/>
          </a:bodyPr>
          <a:lstStyle/>
          <a:p>
            <a:pPr algn="ctr" defTabSz="685800">
              <a:buClr>
                <a:srgbClr val="17406D">
                  <a:lumMod val="40000"/>
                  <a:lumOff val="60000"/>
                </a:srgbClr>
              </a:buClr>
              <a:defRPr/>
            </a:pPr>
            <a:r>
              <a:rPr lang="en-US" sz="900" b="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CRL</a:t>
            </a:r>
          </a:p>
        </p:txBody>
      </p:sp>
      <p:sp>
        <p:nvSpPr>
          <p:cNvPr id="31" name="Rectangle 30"/>
          <p:cNvSpPr/>
          <p:nvPr/>
        </p:nvSpPr>
        <p:spPr>
          <a:xfrm>
            <a:off x="5106537" y="4269141"/>
            <a:ext cx="3051810" cy="253916"/>
          </a:xfrm>
          <a:prstGeom prst="rect">
            <a:avLst/>
          </a:prstGeom>
        </p:spPr>
        <p:txBody>
          <a:bodyPr wrap="square">
            <a:spAutoFit/>
          </a:bodyPr>
          <a:lstStyle/>
          <a:p>
            <a:pPr marL="137160" indent="-137160" defTabSz="685800">
              <a:buClr>
                <a:srgbClr val="17406D">
                  <a:lumMod val="40000"/>
                  <a:lumOff val="60000"/>
                </a:srgbClr>
              </a:buClr>
              <a:buFont typeface="+mj-lt"/>
              <a:buAutoNum type="arabicPeriod"/>
              <a:defRPr/>
            </a:pPr>
            <a:r>
              <a:rPr lang="en-US" sz="1050" b="1" dirty="0">
                <a:solidFill>
                  <a:prstClr val="white"/>
                </a:solidFill>
                <a:latin typeface="Calibri" panose="020F0502020204030204" pitchFamily="34" charset="0"/>
                <a:cs typeface="Calibri" panose="020F0502020204030204" pitchFamily="34" charset="0"/>
              </a:rPr>
              <a:t>Client Seeks to connect to a website</a:t>
            </a:r>
          </a:p>
        </p:txBody>
      </p:sp>
      <p:sp>
        <p:nvSpPr>
          <p:cNvPr id="43" name="Rectangle 42"/>
          <p:cNvSpPr/>
          <p:nvPr/>
        </p:nvSpPr>
        <p:spPr bwMode="auto">
          <a:xfrm>
            <a:off x="5401267" y="3223515"/>
            <a:ext cx="2245820" cy="604861"/>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square" rtlCol="0" anchor="ctr"/>
          <a:lstStyle/>
          <a:p>
            <a:pPr marL="137160" indent="-137160">
              <a:buClr>
                <a:srgbClr val="17406D">
                  <a:lumMod val="40000"/>
                  <a:lumOff val="60000"/>
                </a:srgbClr>
              </a:buClr>
              <a:buFont typeface="+mj-lt"/>
              <a:buAutoNum type="arabicPeriod" startAt="2"/>
              <a:defRPr/>
            </a:pPr>
            <a:r>
              <a:rPr lang="en-US" sz="1050" b="1" dirty="0">
                <a:solidFill>
                  <a:prstClr val="white"/>
                </a:solidFill>
                <a:latin typeface="Calibri" panose="020F0502020204030204" pitchFamily="34" charset="0"/>
                <a:cs typeface="Calibri" panose="020F0502020204030204" pitchFamily="34" charset="0"/>
              </a:rPr>
              <a:t>Server sends its SSL/TLS certificate to the client</a:t>
            </a:r>
          </a:p>
        </p:txBody>
      </p:sp>
      <p:pic>
        <p:nvPicPr>
          <p:cNvPr id="26" name="Picture 25"/>
          <p:cNvPicPr>
            <a:picLocks noChangeAspect="1"/>
          </p:cNvPicPr>
          <p:nvPr/>
        </p:nvPicPr>
        <p:blipFill>
          <a:blip r:embed="rId2"/>
          <a:stretch>
            <a:fillRect/>
          </a:stretch>
        </p:blipFill>
        <p:spPr>
          <a:xfrm>
            <a:off x="7480584" y="3664280"/>
            <a:ext cx="391814" cy="480060"/>
          </a:xfrm>
          <a:prstGeom prst="rect">
            <a:avLst/>
          </a:prstGeom>
        </p:spPr>
      </p:pic>
      <p:pic>
        <p:nvPicPr>
          <p:cNvPr id="27" name="Picture 26"/>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7567" y="3826974"/>
            <a:ext cx="514350" cy="342900"/>
          </a:xfrm>
          <a:prstGeom prst="rect">
            <a:avLst/>
          </a:prstGeom>
        </p:spPr>
      </p:pic>
      <p:pic>
        <p:nvPicPr>
          <p:cNvPr id="28" name="Picture 27"/>
          <p:cNvPicPr>
            <a:picLocks noChangeAspect="1"/>
          </p:cNvPicPr>
          <p:nvPr/>
        </p:nvPicPr>
        <p:blipFill>
          <a:blip r:embed="rId4"/>
          <a:stretch>
            <a:fillRect/>
          </a:stretch>
        </p:blipFill>
        <p:spPr>
          <a:xfrm>
            <a:off x="5726946" y="1379431"/>
            <a:ext cx="336392" cy="480060"/>
          </a:xfrm>
          <a:prstGeom prst="rect">
            <a:avLst/>
          </a:prstGeom>
        </p:spPr>
      </p:pic>
      <p:pic>
        <p:nvPicPr>
          <p:cNvPr id="8" name="Picture 7"/>
          <p:cNvPicPr>
            <a:picLocks noChangeAspect="1"/>
          </p:cNvPicPr>
          <p:nvPr/>
        </p:nvPicPr>
        <p:blipFill>
          <a:blip r:embed="rId5"/>
          <a:stretch>
            <a:fillRect/>
          </a:stretch>
        </p:blipFill>
        <p:spPr>
          <a:xfrm>
            <a:off x="7882231" y="1409091"/>
            <a:ext cx="391814" cy="480060"/>
          </a:xfrm>
          <a:prstGeom prst="rect">
            <a:avLst/>
          </a:prstGeom>
        </p:spPr>
      </p:pic>
      <p:pic>
        <p:nvPicPr>
          <p:cNvPr id="38" name="Picture 37"/>
          <p:cNvPicPr>
            <a:picLocks noChangeAspect="1"/>
          </p:cNvPicPr>
          <p:nvPr/>
        </p:nvPicPr>
        <p:blipFill>
          <a:blip r:embed="rId6"/>
          <a:stretch>
            <a:fillRect/>
          </a:stretch>
        </p:blipFill>
        <p:spPr>
          <a:xfrm>
            <a:off x="4907173" y="2765861"/>
            <a:ext cx="426176" cy="411480"/>
          </a:xfrm>
          <a:prstGeom prst="rect">
            <a:avLst/>
          </a:prstGeom>
          <a:effectLst>
            <a:outerShdw blurRad="50800" dist="50800" dir="5400000" rotWithShape="0">
              <a:prstClr val="black">
                <a:alpha val="70000"/>
              </a:prstClr>
            </a:outerShdw>
          </a:effectLst>
        </p:spPr>
      </p:pic>
      <p:sp>
        <p:nvSpPr>
          <p:cNvPr id="49" name="Right Arrow 48"/>
          <p:cNvSpPr/>
          <p:nvPr/>
        </p:nvSpPr>
        <p:spPr bwMode="auto">
          <a:xfrm flipH="1">
            <a:off x="5185585" y="3775280"/>
            <a:ext cx="2162330" cy="205740"/>
          </a:xfrm>
          <a:prstGeom prst="rightArrow">
            <a:avLst/>
          </a:prstGeom>
          <a:solidFill>
            <a:schemeClr val="tx2">
              <a:lumMod val="75000"/>
            </a:schemeClr>
          </a:solidFill>
          <a:ln w="1270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137160" indent="-137160" algn="r" defTabSz="685800">
              <a:buClr>
                <a:prstClr val="white"/>
              </a:buClr>
              <a:buFont typeface="+mj-lt"/>
              <a:buAutoNum type="arabicPeriod" startAt="2"/>
              <a:defRPr/>
            </a:pPr>
            <a:endParaRPr lang="en-US" sz="900" b="1" dirty="0">
              <a:solidFill>
                <a:prstClr val="white"/>
              </a:solidFill>
              <a:latin typeface="Calibri" panose="020F0502020204030204" pitchFamily="34" charset="0"/>
              <a:cs typeface="Calibri" panose="020F0502020204030204" pitchFamily="34" charset="0"/>
            </a:endParaRPr>
          </a:p>
        </p:txBody>
      </p:sp>
      <p:sp>
        <p:nvSpPr>
          <p:cNvPr id="53" name="Right Arrow 52"/>
          <p:cNvSpPr/>
          <p:nvPr/>
        </p:nvSpPr>
        <p:spPr bwMode="auto">
          <a:xfrm rot="10800000" flipH="1">
            <a:off x="5185585" y="4044230"/>
            <a:ext cx="2162330" cy="205740"/>
          </a:xfrm>
          <a:prstGeom prst="rightArrow">
            <a:avLst/>
          </a:prstGeom>
          <a:solidFill>
            <a:schemeClr val="tx2">
              <a:lumMod val="75000"/>
            </a:schemeClr>
          </a:solidFill>
          <a:ln w="1270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137160" indent="-137160" algn="r" defTabSz="685800">
              <a:buClr>
                <a:prstClr val="white"/>
              </a:buClr>
              <a:buFont typeface="+mj-lt"/>
              <a:buAutoNum type="arabicPeriod" startAt="2"/>
              <a:defRPr/>
            </a:pPr>
            <a:endParaRPr lang="en-US" sz="900" b="1" dirty="0">
              <a:solidFill>
                <a:prstClr val="white"/>
              </a:solidFill>
              <a:latin typeface="Calibri" panose="020F0502020204030204" pitchFamily="34" charset="0"/>
              <a:cs typeface="Calibri" panose="020F0502020204030204" pitchFamily="34" charset="0"/>
            </a:endParaRPr>
          </a:p>
        </p:txBody>
      </p:sp>
      <p:pic>
        <p:nvPicPr>
          <p:cNvPr id="54" name="Picture 53"/>
          <p:cNvPicPr>
            <a:picLocks noChangeAspect="1"/>
          </p:cNvPicPr>
          <p:nvPr/>
        </p:nvPicPr>
        <p:blipFill>
          <a:blip r:embed="rId7"/>
          <a:stretch>
            <a:fillRect/>
          </a:stretch>
        </p:blipFill>
        <p:spPr>
          <a:xfrm>
            <a:off x="6196998" y="3759870"/>
            <a:ext cx="548640" cy="296030"/>
          </a:xfrm>
          <a:prstGeom prst="rect">
            <a:avLst/>
          </a:prstGeom>
          <a:effectLst>
            <a:outerShdw blurRad="50800" dist="50800" dir="5400000" rotWithShape="0">
              <a:prstClr val="black">
                <a:alpha val="70000"/>
              </a:prstClr>
            </a:outerShdw>
          </a:effectLst>
        </p:spPr>
      </p:pic>
      <p:sp>
        <p:nvSpPr>
          <p:cNvPr id="47" name="TextBox 46"/>
          <p:cNvSpPr txBox="1"/>
          <p:nvPr/>
        </p:nvSpPr>
        <p:spPr>
          <a:xfrm>
            <a:off x="5592214" y="1871016"/>
            <a:ext cx="1863926" cy="357790"/>
          </a:xfrm>
          <a:prstGeom prst="rect">
            <a:avLst/>
          </a:prstGeom>
          <a:noFill/>
          <a:ln>
            <a:noFill/>
          </a:ln>
        </p:spPr>
        <p:txBody>
          <a:bodyPr wrap="square" rtlCol="0">
            <a:spAutoFit/>
          </a:bodyPr>
          <a:lstStyle/>
          <a:p>
            <a:pPr algn="ctr" defTabSz="685800">
              <a:buClr>
                <a:srgbClr val="17406D">
                  <a:lumMod val="40000"/>
                  <a:lumOff val="60000"/>
                </a:srgbClr>
              </a:buClr>
              <a:defRPr/>
            </a:pPr>
            <a:r>
              <a:rPr lang="en-US" sz="900" b="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 Server</a:t>
            </a:r>
          </a:p>
          <a:p>
            <a:pPr algn="ctr" defTabSz="685800">
              <a:buClr>
                <a:srgbClr val="17406D">
                  <a:lumMod val="40000"/>
                  <a:lumOff val="60000"/>
                </a:srgbClr>
              </a:buClr>
              <a:defRPr/>
            </a:pPr>
            <a:r>
              <a:rPr lang="en-US" sz="825" b="1" i="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Database with all revoked certificates</a:t>
            </a:r>
          </a:p>
        </p:txBody>
      </p:sp>
      <p:sp>
        <p:nvSpPr>
          <p:cNvPr id="2" name="TextBox 1">
            <a:extLst>
              <a:ext uri="{FF2B5EF4-FFF2-40B4-BE49-F238E27FC236}">
                <a16:creationId xmlns:a16="http://schemas.microsoft.com/office/drawing/2014/main" id="{15602722-9FF4-E7BE-659A-2A0388787D37}"/>
              </a:ext>
            </a:extLst>
          </p:cNvPr>
          <p:cNvSpPr txBox="1"/>
          <p:nvPr/>
        </p:nvSpPr>
        <p:spPr>
          <a:xfrm>
            <a:off x="360571" y="1409091"/>
            <a:ext cx="3741822" cy="3254737"/>
          </a:xfrm>
          <a:prstGeom prst="rect">
            <a:avLst/>
          </a:prstGeom>
          <a:noFill/>
        </p:spPr>
        <p:txBody>
          <a:bodyPr wrap="square" rtlCol="0">
            <a:spAutoFit/>
          </a:bodyPr>
          <a:lstStyle/>
          <a:p>
            <a:pPr marL="205740" lvl="1" indent="-205740" defTabSz="914400" fontAlgn="base">
              <a:spcBef>
                <a:spcPts val="900"/>
              </a:spcBef>
              <a:spcAft>
                <a:spcPct val="0"/>
              </a:spcAft>
              <a:buClr>
                <a:srgbClr val="17406D">
                  <a:lumMod val="40000"/>
                  <a:lumOff val="60000"/>
                </a:srgbClr>
              </a:buClr>
              <a:buSzPct val="100000"/>
              <a:buFont typeface="Arial" panose="020B0604020202020204" pitchFamily="34" charset="0"/>
              <a:buChar char="•"/>
            </a:pPr>
            <a:r>
              <a:rPr lang="en-US" sz="1500" b="1" i="1" kern="0" dirty="0">
                <a:solidFill>
                  <a:schemeClr val="tx2">
                    <a:lumMod val="40000"/>
                    <a:lumOff val="60000"/>
                  </a:schemeClr>
                </a:solidFill>
                <a:latin typeface="Calibri" panose="020F0502020204030204" pitchFamily="34" charset="0"/>
                <a:cs typeface="Calibri" panose="020F0502020204030204" pitchFamily="34" charset="0"/>
              </a:rPr>
              <a:t>Certificate Revocation List (CRL)</a:t>
            </a:r>
          </a:p>
          <a:p>
            <a:pPr marL="411480" lvl="2" indent="-205740" defTabSz="914400" fontAlgn="base">
              <a:spcBef>
                <a:spcPts val="900"/>
              </a:spcBef>
              <a:spcAft>
                <a:spcPct val="0"/>
              </a:spcAft>
              <a:buClr>
                <a:srgbClr val="17406D">
                  <a:lumMod val="40000"/>
                  <a:lumOff val="60000"/>
                </a:srgbClr>
              </a:buClr>
              <a:buSzPct val="100000"/>
              <a:buFont typeface="Arial" panose="020B0604020202020204" pitchFamily="34" charset="0"/>
              <a:buChar char="–"/>
            </a:pPr>
            <a:r>
              <a:rPr lang="en-US" sz="1350" kern="0" dirty="0">
                <a:solidFill>
                  <a:prstClr val="white"/>
                </a:solidFill>
                <a:latin typeface="Calibri" panose="020F0502020204030204" pitchFamily="34" charset="0"/>
                <a:cs typeface="Calibri" panose="020F0502020204030204" pitchFamily="34" charset="0"/>
              </a:rPr>
              <a:t>CRLs are downloaded with a (fixed) interval, once downloaded, the certificate in question will be locally evaluated if it’s revoked</a:t>
            </a:r>
          </a:p>
          <a:p>
            <a:pPr marL="617220" lvl="3" indent="-205740" defTabSz="914400" fontAlgn="base">
              <a:spcBef>
                <a:spcPts val="900"/>
              </a:spcBef>
              <a:spcAft>
                <a:spcPct val="0"/>
              </a:spcAft>
              <a:buClr>
                <a:srgbClr val="17406D">
                  <a:lumMod val="40000"/>
                  <a:lumOff val="60000"/>
                </a:srgbClr>
              </a:buClr>
              <a:buSzPct val="100000"/>
              <a:buFont typeface="Wingdings" panose="05000000000000000000" pitchFamily="2" charset="2"/>
              <a:buChar char="§"/>
            </a:pPr>
            <a:r>
              <a:rPr lang="en-US" sz="1350" kern="0" dirty="0">
                <a:solidFill>
                  <a:prstClr val="white"/>
                </a:solidFill>
                <a:latin typeface="Calibri" panose="020F0502020204030204" pitchFamily="34" charset="0"/>
                <a:cs typeface="Calibri" panose="020F0502020204030204" pitchFamily="34" charset="0"/>
              </a:rPr>
              <a:t>Checks whether a certificate is valid</a:t>
            </a:r>
          </a:p>
          <a:p>
            <a:pPr marL="617220" lvl="3" indent="-205740" defTabSz="914400" fontAlgn="base">
              <a:spcBef>
                <a:spcPts val="900"/>
              </a:spcBef>
              <a:spcAft>
                <a:spcPct val="0"/>
              </a:spcAft>
              <a:buClr>
                <a:srgbClr val="17406D">
                  <a:lumMod val="40000"/>
                  <a:lumOff val="60000"/>
                </a:srgbClr>
              </a:buClr>
              <a:buSzPct val="100000"/>
              <a:buFont typeface="Wingdings" panose="05000000000000000000" pitchFamily="2" charset="2"/>
              <a:buChar char="§"/>
            </a:pPr>
            <a:r>
              <a:rPr lang="en-US" sz="1350" kern="0" dirty="0">
                <a:solidFill>
                  <a:prstClr val="white"/>
                </a:solidFill>
                <a:latin typeface="Calibri" panose="020F0502020204030204" pitchFamily="34" charset="0"/>
                <a:cs typeface="Calibri" panose="020F0502020204030204" pitchFamily="34" charset="0"/>
              </a:rPr>
              <a:t>Updates must be frequently downloaded to keep the list current</a:t>
            </a:r>
          </a:p>
          <a:p>
            <a:pPr marL="617220" lvl="3" indent="-205740" defTabSz="914400" fontAlgn="base">
              <a:spcBef>
                <a:spcPts val="900"/>
              </a:spcBef>
              <a:spcAft>
                <a:spcPct val="0"/>
              </a:spcAft>
              <a:buClr>
                <a:srgbClr val="17406D">
                  <a:lumMod val="40000"/>
                  <a:lumOff val="60000"/>
                </a:srgbClr>
              </a:buClr>
              <a:buSzPct val="100000"/>
              <a:buFont typeface="Wingdings" panose="05000000000000000000" pitchFamily="2" charset="2"/>
              <a:buChar char="§"/>
            </a:pPr>
            <a:r>
              <a:rPr lang="en-US" sz="1350" kern="0" dirty="0">
                <a:solidFill>
                  <a:prstClr val="white"/>
                </a:solidFill>
                <a:latin typeface="Calibri" panose="020F0502020204030204" pitchFamily="34" charset="0"/>
                <a:cs typeface="Calibri" panose="020F0502020204030204" pitchFamily="34" charset="0"/>
              </a:rPr>
              <a:t>No matter the scenario, is to check the CRL unless replaced by OCSP </a:t>
            </a:r>
          </a:p>
          <a:p>
            <a:pPr marL="617220" lvl="3" indent="-205740" defTabSz="914400" fontAlgn="base">
              <a:spcBef>
                <a:spcPts val="900"/>
              </a:spcBef>
              <a:spcAft>
                <a:spcPct val="0"/>
              </a:spcAft>
              <a:buClr>
                <a:srgbClr val="17406D">
                  <a:lumMod val="40000"/>
                  <a:lumOff val="60000"/>
                </a:srgbClr>
              </a:buClr>
              <a:buSzPct val="100000"/>
              <a:buFont typeface="Wingdings" panose="05000000000000000000" pitchFamily="2" charset="2"/>
              <a:buChar char="§"/>
            </a:pPr>
            <a:r>
              <a:rPr lang="en-US" sz="1350" kern="0" dirty="0">
                <a:solidFill>
                  <a:prstClr val="white"/>
                </a:solidFill>
                <a:latin typeface="Calibri" panose="020F0502020204030204" pitchFamily="34" charset="0"/>
                <a:cs typeface="Calibri" panose="020F0502020204030204" pitchFamily="34" charset="0"/>
              </a:rPr>
              <a:t>Checks the validity of certificates even when internet access is unavailable</a:t>
            </a:r>
          </a:p>
          <a:p>
            <a:endParaRPr lang="en-US" dirty="0"/>
          </a:p>
        </p:txBody>
      </p:sp>
    </p:spTree>
    <p:extLst>
      <p:ext uri="{BB962C8B-B14F-4D97-AF65-F5344CB8AC3E}">
        <p14:creationId xmlns:p14="http://schemas.microsoft.com/office/powerpoint/2010/main" val="1824028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Public key infrastructure (PKI)</a:t>
            </a:r>
          </a:p>
          <a:p>
            <a:pPr lvl="1"/>
            <a:r>
              <a:rPr lang="en-US" dirty="0"/>
              <a:t>Online Certificate Status Protocol (OCSP)</a:t>
            </a:r>
          </a:p>
          <a:p>
            <a:pPr lvl="2"/>
            <a:r>
              <a:rPr lang="en-US" b="0" dirty="0"/>
              <a:t>OSCP works with a request-response mechanism requesting the most accurate information the CA can provide at that moment</a:t>
            </a:r>
          </a:p>
          <a:p>
            <a:pPr lvl="3"/>
            <a:r>
              <a:rPr lang="en-US" b="0" dirty="0"/>
              <a:t>Perform real-time validation of SSL certificates</a:t>
            </a:r>
          </a:p>
          <a:p>
            <a:pPr lvl="3"/>
            <a:r>
              <a:rPr lang="en-US" b="0" dirty="0"/>
              <a:t>Is used only when the CRL is going slow or has been replaced by the OCSP</a:t>
            </a:r>
          </a:p>
          <a:p>
            <a:pPr lvl="3"/>
            <a:r>
              <a:rPr lang="en-US" b="0" dirty="0"/>
              <a:t>Certificate validity can only be done by the CRL or OCSP</a:t>
            </a:r>
          </a:p>
          <a:p>
            <a:pPr lvl="3"/>
            <a:endParaRPr lang="en-US" dirty="0"/>
          </a:p>
          <a:p>
            <a:pPr lvl="3"/>
            <a:endParaRPr lang="en-US" dirty="0"/>
          </a:p>
          <a:p>
            <a:pPr lvl="3"/>
            <a:endParaRPr lang="en-US" dirty="0"/>
          </a:p>
          <a:p>
            <a:pPr lvl="3"/>
            <a:endParaRPr lang="en-US" dirty="0"/>
          </a:p>
          <a:p>
            <a:endParaRPr lang="en-US" dirty="0"/>
          </a:p>
        </p:txBody>
      </p:sp>
      <p:sp>
        <p:nvSpPr>
          <p:cNvPr id="8" name="Title 7"/>
          <p:cNvSpPr>
            <a:spLocks noGrp="1"/>
          </p:cNvSpPr>
          <p:nvPr>
            <p:ph type="title"/>
          </p:nvPr>
        </p:nvSpPr>
        <p:spPr/>
        <p:txBody>
          <a:bodyPr/>
          <a:lstStyle/>
          <a:p>
            <a:r>
              <a:rPr lang="en-US" dirty="0"/>
              <a:t>3.9 Given a scenario, implement public key infrastructure</a:t>
            </a:r>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34</a:t>
            </a:fld>
            <a:endParaRPr lang="en-US" altLang="en-US" dirty="0"/>
          </a:p>
        </p:txBody>
      </p:sp>
    </p:spTree>
    <p:extLst>
      <p:ext uri="{BB962C8B-B14F-4D97-AF65-F5344CB8AC3E}">
        <p14:creationId xmlns:p14="http://schemas.microsoft.com/office/powerpoint/2010/main" val="2498749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p:txBody>
          <a:bodyPr/>
          <a:lstStyle/>
          <a:p>
            <a:pPr marL="0" lvl="1" indent="0">
              <a:buClr>
                <a:srgbClr val="17406D">
                  <a:lumMod val="40000"/>
                  <a:lumOff val="60000"/>
                </a:srgbClr>
              </a:buClr>
              <a:buNone/>
            </a:pPr>
            <a:r>
              <a:rPr lang="en-US" sz="1600" i="1" dirty="0">
                <a:solidFill>
                  <a:schemeClr val="tx2">
                    <a:lumMod val="40000"/>
                    <a:lumOff val="60000"/>
                  </a:schemeClr>
                </a:solidFill>
              </a:rPr>
              <a:t>Online Certificate Status Protocol (OCSP)</a:t>
            </a:r>
          </a:p>
          <a:p>
            <a:endParaRPr lang="en-US" dirty="0"/>
          </a:p>
        </p:txBody>
      </p:sp>
      <p:sp>
        <p:nvSpPr>
          <p:cNvPr id="5" name="Title 4"/>
          <p:cNvSpPr>
            <a:spLocks noGrp="1"/>
          </p:cNvSpPr>
          <p:nvPr>
            <p:ph type="title"/>
          </p:nvPr>
        </p:nvSpPr>
        <p:spPr/>
        <p:txBody>
          <a:bodyPr/>
          <a:lstStyle/>
          <a:p>
            <a:r>
              <a:rPr lang="en-US" dirty="0"/>
              <a:t>3.9 Given a scenario, implement public key infrastructure</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35</a:t>
            </a:fld>
            <a:endParaRPr lang="en-US" altLang="en-US" noProof="0" dirty="0"/>
          </a:p>
        </p:txBody>
      </p:sp>
      <p:sp>
        <p:nvSpPr>
          <p:cNvPr id="19" name="Right Arrow 18"/>
          <p:cNvSpPr/>
          <p:nvPr/>
        </p:nvSpPr>
        <p:spPr bwMode="auto">
          <a:xfrm rot="17444964">
            <a:off x="3720926" y="2800959"/>
            <a:ext cx="1690927" cy="205740"/>
          </a:xfrm>
          <a:prstGeom prst="rightArrow">
            <a:avLst/>
          </a:prstGeom>
          <a:solidFill>
            <a:schemeClr val="tx2">
              <a:lumMod val="75000"/>
            </a:schemeClr>
          </a:solidFill>
          <a:ln w="1270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defTabSz="685800">
              <a:buClr>
                <a:prstClr val="white"/>
              </a:buClr>
              <a:defRPr/>
            </a:pPr>
            <a:endParaRPr lang="en-US" sz="1050" b="1" dirty="0">
              <a:solidFill>
                <a:prstClr val="white"/>
              </a:solidFill>
              <a:effectLst>
                <a:outerShdw blurRad="38100" dist="38100" dir="2700000" algn="tl">
                  <a:srgbClr val="000000">
                    <a:alpha val="75000"/>
                  </a:srgbClr>
                </a:outerShdw>
              </a:effectLst>
              <a:latin typeface="Calibri" panose="020F0502020204030204" pitchFamily="34" charset="0"/>
              <a:cs typeface="Calibri" panose="020F0502020204030204" pitchFamily="34" charset="0"/>
            </a:endParaRPr>
          </a:p>
        </p:txBody>
      </p:sp>
      <p:sp>
        <p:nvSpPr>
          <p:cNvPr id="38" name="TextBox 37"/>
          <p:cNvSpPr txBox="1"/>
          <p:nvPr/>
        </p:nvSpPr>
        <p:spPr>
          <a:xfrm>
            <a:off x="4688772" y="1920240"/>
            <a:ext cx="772969" cy="230832"/>
          </a:xfrm>
          <a:prstGeom prst="rect">
            <a:avLst/>
          </a:prstGeom>
          <a:noFill/>
          <a:ln>
            <a:noFill/>
          </a:ln>
        </p:spPr>
        <p:txBody>
          <a:bodyPr wrap="none" rtlCol="0">
            <a:spAutoFit/>
          </a:bodyPr>
          <a:lstStyle/>
          <a:p>
            <a:pPr algn="ctr" defTabSz="685800">
              <a:buClr>
                <a:srgbClr val="17406D">
                  <a:lumMod val="40000"/>
                  <a:lumOff val="60000"/>
                </a:srgbClr>
              </a:buClr>
              <a:defRPr/>
            </a:pPr>
            <a:r>
              <a:rPr lang="en-US" sz="900" b="1" dirty="0">
                <a:solidFill>
                  <a:prstClr val="white"/>
                </a:solidFill>
                <a:latin typeface="Calibri" panose="020F0502020204030204" pitchFamily="34" charset="0"/>
                <a:cs typeface="Calibri" panose="020F0502020204030204" pitchFamily="34" charset="0"/>
              </a:rPr>
              <a:t>OCSP Server</a:t>
            </a:r>
          </a:p>
        </p:txBody>
      </p:sp>
      <p:sp>
        <p:nvSpPr>
          <p:cNvPr id="47" name="TextBox 46"/>
          <p:cNvSpPr txBox="1"/>
          <p:nvPr/>
        </p:nvSpPr>
        <p:spPr>
          <a:xfrm>
            <a:off x="5282018" y="1924003"/>
            <a:ext cx="1858574" cy="357790"/>
          </a:xfrm>
          <a:prstGeom prst="rect">
            <a:avLst/>
          </a:prstGeom>
          <a:noFill/>
          <a:ln>
            <a:noFill/>
          </a:ln>
        </p:spPr>
        <p:txBody>
          <a:bodyPr wrap="square" rtlCol="0">
            <a:spAutoFit/>
          </a:bodyPr>
          <a:lstStyle/>
          <a:p>
            <a:pPr lvl="0" algn="ctr">
              <a:buClr>
                <a:srgbClr val="17406D">
                  <a:lumMod val="40000"/>
                  <a:lumOff val="60000"/>
                </a:srgbClr>
              </a:buClr>
            </a:pPr>
            <a:r>
              <a:rPr lang="en-US" sz="900" b="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 Server</a:t>
            </a:r>
          </a:p>
          <a:p>
            <a:pPr lvl="0" algn="ctr">
              <a:buClr>
                <a:srgbClr val="17406D">
                  <a:lumMod val="40000"/>
                  <a:lumOff val="60000"/>
                </a:srgbClr>
              </a:buClr>
            </a:pPr>
            <a:r>
              <a:rPr lang="en-US" sz="825" b="1" i="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Database with all revoked certificates</a:t>
            </a:r>
          </a:p>
        </p:txBody>
      </p:sp>
      <p:sp>
        <p:nvSpPr>
          <p:cNvPr id="48" name="Bent-Up Arrow 47"/>
          <p:cNvSpPr/>
          <p:nvPr/>
        </p:nvSpPr>
        <p:spPr bwMode="auto">
          <a:xfrm rot="10800000">
            <a:off x="3885829" y="1627086"/>
            <a:ext cx="503862" cy="2029561"/>
          </a:xfrm>
          <a:prstGeom prst="bentUpArrow">
            <a:avLst>
              <a:gd name="adj1" fmla="val 20062"/>
              <a:gd name="adj2" fmla="val 25000"/>
              <a:gd name="adj3" fmla="val 25000"/>
            </a:avLst>
          </a:prstGeom>
          <a:solidFill>
            <a:schemeClr val="tx2">
              <a:lumMod val="75000"/>
            </a:schemeClr>
          </a:solidFill>
          <a:ln w="9525">
            <a:solidFill>
              <a:schemeClr val="bg1"/>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rtlCol="0" anchor="ctr"/>
          <a:lstStyle/>
          <a:p>
            <a:pPr algn="ctr" defTabSz="342900">
              <a:defRPr/>
            </a:pPr>
            <a:endParaRPr lang="en-US" sz="1350">
              <a:solidFill>
                <a:prstClr val="black"/>
              </a:solidFill>
              <a:latin typeface="Arial"/>
            </a:endParaRPr>
          </a:p>
        </p:txBody>
      </p:sp>
      <p:sp>
        <p:nvSpPr>
          <p:cNvPr id="51" name="TextBox 50"/>
          <p:cNvSpPr txBox="1"/>
          <p:nvPr/>
        </p:nvSpPr>
        <p:spPr>
          <a:xfrm>
            <a:off x="3914276" y="4097827"/>
            <a:ext cx="463589" cy="230832"/>
          </a:xfrm>
          <a:prstGeom prst="rect">
            <a:avLst/>
          </a:prstGeom>
          <a:noFill/>
          <a:ln>
            <a:noFill/>
          </a:ln>
        </p:spPr>
        <p:txBody>
          <a:bodyPr wrap="none" rtlCol="0">
            <a:spAutoFit/>
          </a:bodyPr>
          <a:lstStyle/>
          <a:p>
            <a:pPr algn="ctr" defTabSz="685800">
              <a:buClr>
                <a:srgbClr val="17406D">
                  <a:lumMod val="40000"/>
                  <a:lumOff val="60000"/>
                </a:srgbClr>
              </a:buClr>
              <a:defRPr/>
            </a:pPr>
            <a:r>
              <a:rPr lang="en-US" sz="900" b="1" dirty="0">
                <a:solidFill>
                  <a:prstClr val="white"/>
                </a:solidFill>
                <a:latin typeface="Calibri" panose="020F0502020204030204" pitchFamily="34" charset="0"/>
                <a:cs typeface="Calibri" panose="020F0502020204030204" pitchFamily="34" charset="0"/>
              </a:rPr>
              <a:t>Client</a:t>
            </a:r>
          </a:p>
        </p:txBody>
      </p:sp>
      <p:sp>
        <p:nvSpPr>
          <p:cNvPr id="52" name="TextBox 51"/>
          <p:cNvSpPr txBox="1"/>
          <p:nvPr/>
        </p:nvSpPr>
        <p:spPr>
          <a:xfrm>
            <a:off x="6658892" y="4097828"/>
            <a:ext cx="492444" cy="230832"/>
          </a:xfrm>
          <a:prstGeom prst="rect">
            <a:avLst/>
          </a:prstGeom>
          <a:noFill/>
          <a:ln>
            <a:noFill/>
          </a:ln>
        </p:spPr>
        <p:txBody>
          <a:bodyPr wrap="none" rtlCol="0">
            <a:spAutoFit/>
          </a:bodyPr>
          <a:lstStyle/>
          <a:p>
            <a:pPr algn="ctr" defTabSz="685800">
              <a:buClr>
                <a:srgbClr val="17406D">
                  <a:lumMod val="40000"/>
                  <a:lumOff val="60000"/>
                </a:srgbClr>
              </a:buClr>
              <a:defRPr/>
            </a:pPr>
            <a:r>
              <a:rPr lang="en-US" sz="900" b="1" dirty="0">
                <a:solidFill>
                  <a:prstClr val="white"/>
                </a:solidFill>
                <a:latin typeface="Calibri" panose="020F0502020204030204" pitchFamily="34" charset="0"/>
                <a:cs typeface="Calibri" panose="020F0502020204030204" pitchFamily="34" charset="0"/>
              </a:rPr>
              <a:t>Server</a:t>
            </a:r>
          </a:p>
        </p:txBody>
      </p:sp>
      <p:sp>
        <p:nvSpPr>
          <p:cNvPr id="24" name="TextBox 23"/>
          <p:cNvSpPr txBox="1"/>
          <p:nvPr/>
        </p:nvSpPr>
        <p:spPr>
          <a:xfrm>
            <a:off x="4289944" y="1920240"/>
            <a:ext cx="359394" cy="230832"/>
          </a:xfrm>
          <a:prstGeom prst="rect">
            <a:avLst/>
          </a:prstGeom>
          <a:noFill/>
          <a:ln>
            <a:noFill/>
          </a:ln>
        </p:spPr>
        <p:txBody>
          <a:bodyPr wrap="none" rtlCol="0">
            <a:spAutoFit/>
          </a:bodyPr>
          <a:lstStyle/>
          <a:p>
            <a:pPr algn="ctr" defTabSz="685800">
              <a:buClr>
                <a:srgbClr val="17406D">
                  <a:lumMod val="40000"/>
                  <a:lumOff val="60000"/>
                </a:srgbClr>
              </a:buClr>
              <a:defRPr/>
            </a:pPr>
            <a:r>
              <a:rPr lang="en-US" sz="900" b="1" dirty="0">
                <a:solidFill>
                  <a:prstClr val="white"/>
                </a:solidFill>
                <a:latin typeface="Calibri" panose="020F0502020204030204" pitchFamily="34" charset="0"/>
                <a:cs typeface="Calibri" panose="020F0502020204030204" pitchFamily="34" charset="0"/>
              </a:rPr>
              <a:t>CRL</a:t>
            </a:r>
          </a:p>
        </p:txBody>
      </p:sp>
      <p:sp>
        <p:nvSpPr>
          <p:cNvPr id="9" name="Left-Right Arrow 8"/>
          <p:cNvSpPr/>
          <p:nvPr/>
        </p:nvSpPr>
        <p:spPr bwMode="auto">
          <a:xfrm>
            <a:off x="5284329" y="1583384"/>
            <a:ext cx="692457" cy="205740"/>
          </a:xfrm>
          <a:prstGeom prst="leftRightArrow">
            <a:avLst/>
          </a:prstGeom>
          <a:solidFill>
            <a:schemeClr val="tx2">
              <a:lumMod val="75000"/>
            </a:schemeClr>
          </a:solid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sp>
        <p:nvSpPr>
          <p:cNvPr id="40" name="Right Arrow 39"/>
          <p:cNvSpPr/>
          <p:nvPr/>
        </p:nvSpPr>
        <p:spPr bwMode="auto">
          <a:xfrm flipH="1">
            <a:off x="6428008" y="1583384"/>
            <a:ext cx="685800" cy="205740"/>
          </a:xfrm>
          <a:prstGeom prst="rightArrow">
            <a:avLst/>
          </a:prstGeom>
          <a:solidFill>
            <a:schemeClr val="tx2">
              <a:lumMod val="75000"/>
            </a:schemeClr>
          </a:solidFill>
          <a:ln w="1270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137160" indent="-137160" algn="r" defTabSz="685800">
              <a:buClr>
                <a:schemeClr val="bg1"/>
              </a:buClr>
              <a:buFont typeface="+mj-lt"/>
              <a:buAutoNum type="arabicPeriod" startAt="2"/>
              <a:defRPr/>
            </a:pPr>
            <a:endParaRPr lang="en-US" sz="900" b="1" dirty="0">
              <a:solidFill>
                <a:prstClr val="white"/>
              </a:solidFill>
              <a:latin typeface="Calibri" panose="020F0502020204030204" pitchFamily="34" charset="0"/>
              <a:cs typeface="Calibri" panose="020F0502020204030204" pitchFamily="34" charset="0"/>
            </a:endParaRPr>
          </a:p>
        </p:txBody>
      </p:sp>
      <p:sp>
        <p:nvSpPr>
          <p:cNvPr id="41" name="TextBox 40"/>
          <p:cNvSpPr txBox="1"/>
          <p:nvPr/>
        </p:nvSpPr>
        <p:spPr>
          <a:xfrm>
            <a:off x="7193685" y="1920240"/>
            <a:ext cx="316112" cy="230832"/>
          </a:xfrm>
          <a:prstGeom prst="rect">
            <a:avLst/>
          </a:prstGeom>
          <a:noFill/>
          <a:ln>
            <a:noFill/>
          </a:ln>
        </p:spPr>
        <p:txBody>
          <a:bodyPr wrap="none" rtlCol="0">
            <a:spAutoFit/>
          </a:bodyPr>
          <a:lstStyle/>
          <a:p>
            <a:pPr algn="ctr" defTabSz="685800">
              <a:buClr>
                <a:srgbClr val="17406D">
                  <a:lumMod val="40000"/>
                  <a:lumOff val="60000"/>
                </a:srgbClr>
              </a:buClr>
              <a:defRPr/>
            </a:pPr>
            <a:r>
              <a:rPr lang="en-US" sz="900" b="1" dirty="0">
                <a:solidFill>
                  <a:prstClr val="white"/>
                </a:solidFill>
                <a:latin typeface="Calibri" panose="020F0502020204030204" pitchFamily="34" charset="0"/>
                <a:cs typeface="Calibri" panose="020F0502020204030204" pitchFamily="34" charset="0"/>
              </a:rPr>
              <a:t>CA</a:t>
            </a:r>
          </a:p>
        </p:txBody>
      </p:sp>
      <p:sp>
        <p:nvSpPr>
          <p:cNvPr id="49" name="Rectangle 48"/>
          <p:cNvSpPr/>
          <p:nvPr/>
        </p:nvSpPr>
        <p:spPr>
          <a:xfrm>
            <a:off x="4674870" y="4277642"/>
            <a:ext cx="3040381" cy="253916"/>
          </a:xfrm>
          <a:prstGeom prst="rect">
            <a:avLst/>
          </a:prstGeom>
        </p:spPr>
        <p:txBody>
          <a:bodyPr wrap="square">
            <a:spAutoFit/>
          </a:bodyPr>
          <a:lstStyle/>
          <a:p>
            <a:pPr marL="137160" indent="-137160" defTabSz="685800">
              <a:buClr>
                <a:srgbClr val="17406D">
                  <a:lumMod val="40000"/>
                  <a:lumOff val="60000"/>
                </a:srgbClr>
              </a:buClr>
              <a:buFont typeface="+mj-lt"/>
              <a:buAutoNum type="arabicPeriod"/>
              <a:defRPr/>
            </a:pPr>
            <a:r>
              <a:rPr lang="en-US" sz="1050" b="1" dirty="0">
                <a:solidFill>
                  <a:prstClr val="white"/>
                </a:solidFill>
                <a:latin typeface="Calibri" panose="020F0502020204030204" pitchFamily="34" charset="0"/>
                <a:cs typeface="Calibri" panose="020F0502020204030204" pitchFamily="34" charset="0"/>
              </a:rPr>
              <a:t>Client Seeks to connect to a website</a:t>
            </a:r>
          </a:p>
        </p:txBody>
      </p:sp>
      <p:sp>
        <p:nvSpPr>
          <p:cNvPr id="54" name="Right Arrow 53"/>
          <p:cNvSpPr/>
          <p:nvPr/>
        </p:nvSpPr>
        <p:spPr bwMode="auto">
          <a:xfrm flipH="1">
            <a:off x="4459188" y="3775280"/>
            <a:ext cx="2162330" cy="205740"/>
          </a:xfrm>
          <a:prstGeom prst="rightArrow">
            <a:avLst/>
          </a:prstGeom>
          <a:solidFill>
            <a:schemeClr val="tx2">
              <a:lumMod val="75000"/>
            </a:schemeClr>
          </a:solidFill>
          <a:ln w="1270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137160" indent="-137160" algn="r" defTabSz="685800">
              <a:buClr>
                <a:prstClr val="white"/>
              </a:buClr>
              <a:buFont typeface="+mj-lt"/>
              <a:buAutoNum type="arabicPeriod" startAt="2"/>
              <a:defRPr/>
            </a:pPr>
            <a:endParaRPr lang="en-US" sz="900" b="1" dirty="0">
              <a:solidFill>
                <a:prstClr val="white"/>
              </a:solidFill>
              <a:latin typeface="Calibri" panose="020F0502020204030204" pitchFamily="34" charset="0"/>
              <a:cs typeface="Calibri" panose="020F0502020204030204" pitchFamily="34" charset="0"/>
            </a:endParaRPr>
          </a:p>
        </p:txBody>
      </p:sp>
      <p:sp>
        <p:nvSpPr>
          <p:cNvPr id="58" name="Right Arrow 57"/>
          <p:cNvSpPr/>
          <p:nvPr/>
        </p:nvSpPr>
        <p:spPr bwMode="auto">
          <a:xfrm rot="10800000" flipH="1">
            <a:off x="4459188" y="4044230"/>
            <a:ext cx="2162330" cy="205740"/>
          </a:xfrm>
          <a:prstGeom prst="rightArrow">
            <a:avLst/>
          </a:prstGeom>
          <a:solidFill>
            <a:schemeClr val="tx2">
              <a:lumMod val="75000"/>
            </a:schemeClr>
          </a:solidFill>
          <a:ln w="1270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137160" indent="-137160" algn="r" defTabSz="685800">
              <a:buClr>
                <a:prstClr val="white"/>
              </a:buClr>
              <a:buFont typeface="+mj-lt"/>
              <a:buAutoNum type="arabicPeriod" startAt="2"/>
              <a:defRPr/>
            </a:pPr>
            <a:endParaRPr lang="en-US" sz="900" b="1" dirty="0">
              <a:solidFill>
                <a:prstClr val="white"/>
              </a:solidFill>
              <a:latin typeface="Calibri" panose="020F0502020204030204" pitchFamily="34" charset="0"/>
              <a:cs typeface="Calibri" panose="020F0502020204030204" pitchFamily="34" charset="0"/>
            </a:endParaRPr>
          </a:p>
        </p:txBody>
      </p:sp>
      <p:sp>
        <p:nvSpPr>
          <p:cNvPr id="12" name="Rectangle 11"/>
          <p:cNvSpPr/>
          <p:nvPr/>
        </p:nvSpPr>
        <p:spPr bwMode="auto">
          <a:xfrm>
            <a:off x="564321" y="1290960"/>
            <a:ext cx="2567767" cy="1932555"/>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square" rtlCol="0" anchor="t"/>
          <a:lstStyle/>
          <a:p>
            <a:pPr>
              <a:spcBef>
                <a:spcPts val="900"/>
              </a:spcBef>
              <a:buClr>
                <a:srgbClr val="17406D">
                  <a:lumMod val="40000"/>
                  <a:lumOff val="60000"/>
                </a:srgbClr>
              </a:buClr>
              <a:defRPr/>
            </a:pPr>
            <a:r>
              <a:rPr lang="en-US" sz="1050"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Using the certificates serial number, the OCSP responder checks the status in real time and sends a response back to the client providing faster and more accurate results.</a:t>
            </a:r>
          </a:p>
          <a:p>
            <a:pPr marL="274320" indent="-137160">
              <a:spcBef>
                <a:spcPts val="900"/>
              </a:spcBef>
              <a:buClr>
                <a:srgbClr val="17406D">
                  <a:lumMod val="40000"/>
                  <a:lumOff val="60000"/>
                </a:srgbClr>
              </a:buClr>
              <a:buFont typeface="Arial" panose="020B0604020202020204" pitchFamily="34" charset="0"/>
              <a:buChar char="•"/>
              <a:defRPr/>
            </a:pPr>
            <a:r>
              <a:rPr lang="en-US" sz="1050"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Good</a:t>
            </a:r>
          </a:p>
          <a:p>
            <a:pPr marL="274320" indent="-137160">
              <a:spcBef>
                <a:spcPts val="900"/>
              </a:spcBef>
              <a:buClr>
                <a:srgbClr val="17406D">
                  <a:lumMod val="40000"/>
                  <a:lumOff val="60000"/>
                </a:srgbClr>
              </a:buClr>
              <a:buFont typeface="Arial" panose="020B0604020202020204" pitchFamily="34" charset="0"/>
              <a:buChar char="•"/>
              <a:defRPr/>
            </a:pPr>
            <a:r>
              <a:rPr lang="en-US" sz="1050"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Revoked </a:t>
            </a:r>
          </a:p>
          <a:p>
            <a:pPr marL="274320" indent="-137160">
              <a:spcBef>
                <a:spcPts val="900"/>
              </a:spcBef>
              <a:buClr>
                <a:srgbClr val="17406D">
                  <a:lumMod val="40000"/>
                  <a:lumOff val="60000"/>
                </a:srgbClr>
              </a:buClr>
              <a:buFont typeface="Arial" panose="020B0604020202020204" pitchFamily="34" charset="0"/>
              <a:buChar char="•"/>
              <a:defRPr/>
            </a:pPr>
            <a:r>
              <a:rPr lang="en-US" sz="1050"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Unknown </a:t>
            </a:r>
          </a:p>
        </p:txBody>
      </p:sp>
      <p:sp>
        <p:nvSpPr>
          <p:cNvPr id="60" name="Rectangle 59"/>
          <p:cNvSpPr/>
          <p:nvPr/>
        </p:nvSpPr>
        <p:spPr bwMode="auto">
          <a:xfrm>
            <a:off x="4674869" y="2630243"/>
            <a:ext cx="3051810" cy="604861"/>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square" rtlCol="0" anchor="t"/>
          <a:lstStyle/>
          <a:p>
            <a:pPr marL="137160" indent="-137160" defTabSz="342900">
              <a:buClr>
                <a:srgbClr val="17406D">
                  <a:lumMod val="40000"/>
                  <a:lumOff val="60000"/>
                </a:srgbClr>
              </a:buClr>
              <a:buFont typeface="+mj-lt"/>
              <a:buAutoNum type="arabicPeriod" startAt="3"/>
              <a:defRPr/>
            </a:pPr>
            <a:r>
              <a:rPr lang="en-US" sz="1050" b="1" dirty="0">
                <a:solidFill>
                  <a:prstClr val="white"/>
                </a:solidFill>
                <a:latin typeface="Calibri" panose="020F0502020204030204" pitchFamily="34" charset="0"/>
                <a:cs typeface="Calibri" panose="020F0502020204030204" pitchFamily="34" charset="0"/>
              </a:rPr>
              <a:t>The client sends an OCSP request to OCSP Server to check the status of the certificate’s </a:t>
            </a:r>
            <a:endParaRPr lang="en-US" sz="1050" dirty="0">
              <a:solidFill>
                <a:prstClr val="white"/>
              </a:solidFill>
              <a:latin typeface="Calibri" panose="020F0502020204030204" pitchFamily="34" charset="0"/>
              <a:cs typeface="Calibri" panose="020F0502020204030204" pitchFamily="34" charset="0"/>
            </a:endParaRPr>
          </a:p>
        </p:txBody>
      </p:sp>
      <p:sp>
        <p:nvSpPr>
          <p:cNvPr id="61" name="Rectangle 60"/>
          <p:cNvSpPr/>
          <p:nvPr/>
        </p:nvSpPr>
        <p:spPr bwMode="auto">
          <a:xfrm>
            <a:off x="4674870" y="3223515"/>
            <a:ext cx="2245820" cy="604861"/>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square" rtlCol="0" anchor="ctr"/>
          <a:lstStyle/>
          <a:p>
            <a:pPr marL="137160" indent="-137160">
              <a:buClr>
                <a:srgbClr val="17406D">
                  <a:lumMod val="40000"/>
                  <a:lumOff val="60000"/>
                </a:srgbClr>
              </a:buClr>
              <a:buFont typeface="+mj-lt"/>
              <a:buAutoNum type="arabicPeriod" startAt="2"/>
              <a:defRPr/>
            </a:pPr>
            <a:r>
              <a:rPr lang="en-US" sz="1050" b="1" dirty="0">
                <a:solidFill>
                  <a:prstClr val="white"/>
                </a:solidFill>
                <a:latin typeface="Calibri" panose="020F0502020204030204" pitchFamily="34" charset="0"/>
                <a:cs typeface="Calibri" panose="020F0502020204030204" pitchFamily="34" charset="0"/>
              </a:rPr>
              <a:t>Server sends its SSL/TLS certificate to the client</a:t>
            </a:r>
          </a:p>
        </p:txBody>
      </p:sp>
      <p:pic>
        <p:nvPicPr>
          <p:cNvPr id="15" name="Picture 14"/>
          <p:cNvPicPr>
            <a:picLocks noChangeAspect="1"/>
          </p:cNvPicPr>
          <p:nvPr/>
        </p:nvPicPr>
        <p:blipFill>
          <a:blip r:embed="rId2"/>
          <a:stretch>
            <a:fillRect/>
          </a:stretch>
        </p:blipFill>
        <p:spPr>
          <a:xfrm>
            <a:off x="6032578" y="1440180"/>
            <a:ext cx="336392" cy="480060"/>
          </a:xfrm>
          <a:prstGeom prst="rect">
            <a:avLst/>
          </a:prstGeom>
        </p:spPr>
      </p:pic>
      <p:pic>
        <p:nvPicPr>
          <p:cNvPr id="55" name="Picture 54"/>
          <p:cNvPicPr>
            <a:picLocks noChangeAspect="1"/>
          </p:cNvPicPr>
          <p:nvPr/>
        </p:nvPicPr>
        <p:blipFill>
          <a:blip r:embed="rId3"/>
          <a:stretch>
            <a:fillRect/>
          </a:stretch>
        </p:blipFill>
        <p:spPr>
          <a:xfrm>
            <a:off x="7170543" y="1440180"/>
            <a:ext cx="391814" cy="480060"/>
          </a:xfrm>
          <a:prstGeom prst="rect">
            <a:avLst/>
          </a:prstGeom>
        </p:spPr>
      </p:pic>
      <p:sp>
        <p:nvSpPr>
          <p:cNvPr id="56" name="Rectangle 55"/>
          <p:cNvSpPr>
            <a:spLocks noChangeAspect="1"/>
          </p:cNvSpPr>
          <p:nvPr/>
        </p:nvSpPr>
        <p:spPr>
          <a:xfrm flipH="1">
            <a:off x="4961684" y="1440180"/>
            <a:ext cx="266702" cy="480060"/>
          </a:xfrm>
          <a:prstGeom prst="rect">
            <a:avLst/>
          </a:prstGeom>
          <a:blipFill rotWithShape="1">
            <a:blip r:embed="rId4"/>
            <a:stretch>
              <a:fillRect/>
            </a:stretch>
          </a:blipFill>
          <a:ln w="76200" cap="flat" cmpd="sng" algn="ctr">
            <a:noFill/>
            <a:prstDash val="solid"/>
            <a:miter lim="800000"/>
          </a:ln>
          <a:effectLst/>
        </p:spPr>
        <p:style>
          <a:lnRef idx="2">
            <a:scrgbClr r="0" g="0" b="0"/>
          </a:lnRef>
          <a:fillRef idx="1">
            <a:scrgbClr r="0" g="0" b="0"/>
          </a:fillRef>
          <a:effectRef idx="0">
            <a:scrgbClr r="0" g="0" b="0"/>
          </a:effectRef>
          <a:fontRef idx="minor">
            <a:schemeClr val="lt1">
              <a:hueOff val="0"/>
              <a:satOff val="0"/>
              <a:lumOff val="0"/>
              <a:alphaOff val="0"/>
            </a:schemeClr>
          </a:fontRef>
        </p:style>
      </p:sp>
      <p:pic>
        <p:nvPicPr>
          <p:cNvPr id="59" name="Picture 58"/>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8896" y="3751400"/>
            <a:ext cx="514350" cy="342900"/>
          </a:xfrm>
          <a:prstGeom prst="rect">
            <a:avLst/>
          </a:prstGeom>
        </p:spPr>
      </p:pic>
      <p:pic>
        <p:nvPicPr>
          <p:cNvPr id="62" name="Picture 61"/>
          <p:cNvPicPr>
            <a:picLocks noChangeAspect="1"/>
          </p:cNvPicPr>
          <p:nvPr/>
        </p:nvPicPr>
        <p:blipFill>
          <a:blip r:embed="rId6"/>
          <a:stretch>
            <a:fillRect/>
          </a:stretch>
        </p:blipFill>
        <p:spPr>
          <a:xfrm>
            <a:off x="6712487" y="3616017"/>
            <a:ext cx="391814" cy="480060"/>
          </a:xfrm>
          <a:prstGeom prst="rect">
            <a:avLst/>
          </a:prstGeom>
        </p:spPr>
      </p:pic>
      <p:pic>
        <p:nvPicPr>
          <p:cNvPr id="31" name="Picture 30"/>
          <p:cNvPicPr>
            <a:picLocks noChangeAspect="1"/>
          </p:cNvPicPr>
          <p:nvPr/>
        </p:nvPicPr>
        <p:blipFill>
          <a:blip r:embed="rId7"/>
          <a:stretch>
            <a:fillRect/>
          </a:stretch>
        </p:blipFill>
        <p:spPr>
          <a:xfrm>
            <a:off x="5470601" y="3759870"/>
            <a:ext cx="548640" cy="296030"/>
          </a:xfrm>
          <a:prstGeom prst="rect">
            <a:avLst/>
          </a:prstGeom>
          <a:effectLst>
            <a:outerShdw blurRad="50800" dist="50800" dir="5400000" rotWithShape="0">
              <a:prstClr val="black">
                <a:alpha val="70000"/>
              </a:prstClr>
            </a:outerShdw>
          </a:effectLst>
        </p:spPr>
      </p:pic>
      <p:sp>
        <p:nvSpPr>
          <p:cNvPr id="32" name="Right Arrow 31"/>
          <p:cNvSpPr/>
          <p:nvPr/>
        </p:nvSpPr>
        <p:spPr bwMode="auto">
          <a:xfrm flipH="1">
            <a:off x="4354253" y="1571491"/>
            <a:ext cx="550697" cy="205740"/>
          </a:xfrm>
          <a:prstGeom prst="rightArrow">
            <a:avLst/>
          </a:prstGeom>
          <a:solidFill>
            <a:schemeClr val="tx2">
              <a:lumMod val="75000"/>
            </a:schemeClr>
          </a:solidFill>
          <a:ln w="1270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137160" indent="-137160" algn="r" defTabSz="685800">
              <a:buClr>
                <a:prstClr val="white"/>
              </a:buClr>
              <a:buFont typeface="+mj-lt"/>
              <a:buAutoNum type="arabicPeriod" startAt="2"/>
              <a:defRPr/>
            </a:pPr>
            <a:endParaRPr lang="en-US" sz="900" b="1" dirty="0">
              <a:solidFill>
                <a:prstClr val="white"/>
              </a:solidFill>
              <a:latin typeface="Calibri" panose="020F0502020204030204" pitchFamily="34" charset="0"/>
              <a:cs typeface="Calibri" panose="020F0502020204030204" pitchFamily="34" charset="0"/>
            </a:endParaRPr>
          </a:p>
        </p:txBody>
      </p:sp>
      <p:pic>
        <p:nvPicPr>
          <p:cNvPr id="30" name="Picture 29"/>
          <p:cNvPicPr>
            <a:picLocks noChangeAspect="1"/>
          </p:cNvPicPr>
          <p:nvPr/>
        </p:nvPicPr>
        <p:blipFill>
          <a:blip r:embed="rId8"/>
          <a:stretch>
            <a:fillRect/>
          </a:stretch>
        </p:blipFill>
        <p:spPr>
          <a:xfrm>
            <a:off x="4256551" y="1470973"/>
            <a:ext cx="426176" cy="411480"/>
          </a:xfrm>
          <a:prstGeom prst="rect">
            <a:avLst/>
          </a:prstGeom>
          <a:effectLst>
            <a:outerShdw blurRad="50800" dist="50800" dir="5400000" rotWithShape="0">
              <a:prstClr val="black">
                <a:alpha val="70000"/>
              </a:prstClr>
            </a:outerShdw>
          </a:effectLst>
        </p:spPr>
      </p:pic>
    </p:spTree>
    <p:extLst>
      <p:ext uri="{BB962C8B-B14F-4D97-AF65-F5344CB8AC3E}">
        <p14:creationId xmlns:p14="http://schemas.microsoft.com/office/powerpoint/2010/main" val="1396768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26"/>
          <p:cNvSpPr>
            <a:spLocks noGrp="1"/>
          </p:cNvSpPr>
          <p:nvPr>
            <p:ph sz="half" idx="1"/>
          </p:nvPr>
        </p:nvSpPr>
        <p:spPr/>
        <p:txBody>
          <a:bodyPr/>
          <a:lstStyle/>
          <a:p>
            <a:pPr lvl="0"/>
            <a:r>
              <a:rPr lang="en-US" dirty="0">
                <a:solidFill>
                  <a:srgbClr val="17406D">
                    <a:lumMod val="40000"/>
                    <a:lumOff val="60000"/>
                  </a:srgbClr>
                </a:solidFill>
              </a:rPr>
              <a:t>Public key infrastructure (PKI)</a:t>
            </a:r>
          </a:p>
          <a:p>
            <a:pPr lvl="1">
              <a:buClr>
                <a:srgbClr val="17406D">
                  <a:lumMod val="40000"/>
                  <a:lumOff val="60000"/>
                </a:srgbClr>
              </a:buClr>
            </a:pPr>
            <a:r>
              <a:rPr lang="en-US" dirty="0">
                <a:solidFill>
                  <a:prstClr val="white"/>
                </a:solidFill>
              </a:rPr>
              <a:t>OCSP Stapling</a:t>
            </a:r>
          </a:p>
          <a:p>
            <a:pPr lvl="2">
              <a:buClr>
                <a:srgbClr val="17406D">
                  <a:lumMod val="40000"/>
                  <a:lumOff val="60000"/>
                </a:srgbClr>
              </a:buClr>
            </a:pPr>
            <a:r>
              <a:rPr lang="en-US" b="0" dirty="0"/>
              <a:t>Mitigates attacks using revoked certificates for MITM attacks to steal credentials</a:t>
            </a:r>
          </a:p>
          <a:p>
            <a:endParaRPr lang="en-US" dirty="0"/>
          </a:p>
        </p:txBody>
      </p:sp>
      <p:sp>
        <p:nvSpPr>
          <p:cNvPr id="26" name="Title 25"/>
          <p:cNvSpPr>
            <a:spLocks noGrp="1"/>
          </p:cNvSpPr>
          <p:nvPr>
            <p:ph type="title"/>
          </p:nvPr>
        </p:nvSpPr>
        <p:spPr/>
        <p:txBody>
          <a:bodyPr/>
          <a:lstStyle/>
          <a:p>
            <a:r>
              <a:rPr lang="en-US" dirty="0"/>
              <a:t>3.9 Given a scenario, implement public key infrastructure</a:t>
            </a:r>
          </a:p>
        </p:txBody>
      </p:sp>
      <p:sp>
        <p:nvSpPr>
          <p:cNvPr id="4" name="Slide Number Placeholder 3"/>
          <p:cNvSpPr>
            <a:spLocks noGrp="1"/>
          </p:cNvSpPr>
          <p:nvPr>
            <p:ph type="sldNum" sz="quarter" idx="4"/>
          </p:nvPr>
        </p:nvSpPr>
        <p:spPr>
          <a:xfrm>
            <a:off x="7988300" y="4902434"/>
            <a:ext cx="1143000" cy="228600"/>
          </a:xfrm>
        </p:spPr>
        <p:txBody>
          <a:bodyPr/>
          <a:lstStyle/>
          <a:p>
            <a:fld id="{CF8BF5C1-0C31-4117-9346-26B34DEE768C}" type="slidenum">
              <a:rPr lang="en-US" altLang="en-US" b="1" smtClean="0"/>
              <a:pPr/>
              <a:t>36</a:t>
            </a:fld>
            <a:endParaRPr lang="en-US" altLang="en-US" b="1" dirty="0"/>
          </a:p>
        </p:txBody>
      </p:sp>
      <p:pic>
        <p:nvPicPr>
          <p:cNvPr id="6" name="Picture 5"/>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2486" y="1810745"/>
            <a:ext cx="617220" cy="411480"/>
          </a:xfrm>
          <a:prstGeom prst="rect">
            <a:avLst/>
          </a:prstGeom>
        </p:spPr>
      </p:pic>
      <p:sp>
        <p:nvSpPr>
          <p:cNvPr id="7" name="Left-Right Arrow 6"/>
          <p:cNvSpPr/>
          <p:nvPr/>
        </p:nvSpPr>
        <p:spPr bwMode="auto">
          <a:xfrm rot="1034179">
            <a:off x="4219377" y="2375603"/>
            <a:ext cx="2919924" cy="205740"/>
          </a:xfrm>
          <a:prstGeom prst="leftRightArrow">
            <a:avLst/>
          </a:prstGeom>
          <a:solidFill>
            <a:schemeClr val="tx2">
              <a:lumMod val="75000"/>
            </a:schemeClr>
          </a:solid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sz="1350"/>
          </a:p>
        </p:txBody>
      </p:sp>
      <p:cxnSp>
        <p:nvCxnSpPr>
          <p:cNvPr id="10" name="Straight Arrow Connector 37"/>
          <p:cNvCxnSpPr/>
          <p:nvPr/>
        </p:nvCxnSpPr>
        <p:spPr>
          <a:xfrm flipH="1">
            <a:off x="4116838" y="2966486"/>
            <a:ext cx="3012875" cy="1305122"/>
          </a:xfrm>
          <a:prstGeom prst="straightConnector1">
            <a:avLst/>
          </a:prstGeom>
          <a:ln w="57150">
            <a:solidFill>
              <a:schemeClr val="bg1"/>
            </a:solidFill>
            <a:prstDash val="sysDot"/>
            <a:headEnd type="none" w="med" len="med"/>
            <a:tailEnd type="none" w="med" len="med"/>
          </a:ln>
          <a:effectLst>
            <a:outerShdw blurRad="50800" dist="76200" dir="5400000" rotWithShape="0">
              <a:prstClr val="black">
                <a:alpha val="70000"/>
              </a:prstClr>
            </a:outerShdw>
          </a:effectLst>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760220" y="1851660"/>
            <a:ext cx="1871722" cy="577081"/>
          </a:xfrm>
          <a:prstGeom prst="rect">
            <a:avLst/>
          </a:prstGeom>
        </p:spPr>
        <p:txBody>
          <a:bodyPr wrap="square">
            <a:spAutoFit/>
          </a:bodyPr>
          <a:lstStyle/>
          <a:p>
            <a:pPr marL="137160" indent="-137160" defTabSz="685800">
              <a:buClr>
                <a:srgbClr val="17406D">
                  <a:lumMod val="40000"/>
                  <a:lumOff val="60000"/>
                </a:srgbClr>
              </a:buClr>
              <a:buFont typeface="+mj-lt"/>
              <a:buAutoNum type="arabicPeriod" startAt="3"/>
              <a:defRPr/>
            </a:pPr>
            <a:r>
              <a:rPr lang="en-US" sz="1050" b="1" dirty="0">
                <a:solidFill>
                  <a:prstClr val="white"/>
                </a:solidFill>
                <a:latin typeface="Calibri" panose="020F0502020204030204" pitchFamily="34" charset="0"/>
                <a:cs typeface="Calibri" panose="020F0502020204030204" pitchFamily="34" charset="0"/>
              </a:rPr>
              <a:t>Client connects to site and performs SSL/TLS handshake</a:t>
            </a:r>
          </a:p>
        </p:txBody>
      </p:sp>
      <p:sp>
        <p:nvSpPr>
          <p:cNvPr id="15" name="Rectangle 14"/>
          <p:cNvSpPr/>
          <p:nvPr/>
        </p:nvSpPr>
        <p:spPr>
          <a:xfrm>
            <a:off x="5068303" y="3831951"/>
            <a:ext cx="2646947" cy="577081"/>
          </a:xfrm>
          <a:prstGeom prst="rect">
            <a:avLst/>
          </a:prstGeom>
        </p:spPr>
        <p:txBody>
          <a:bodyPr wrap="square">
            <a:spAutoFit/>
          </a:bodyPr>
          <a:lstStyle/>
          <a:p>
            <a:pPr marL="137160" indent="-137160" defTabSz="685800">
              <a:buClr>
                <a:srgbClr val="17406D">
                  <a:lumMod val="40000"/>
                  <a:lumOff val="60000"/>
                </a:srgbClr>
              </a:buClr>
              <a:buFont typeface="+mj-lt"/>
              <a:buAutoNum type="arabicPeriod"/>
              <a:defRPr/>
            </a:pPr>
            <a:r>
              <a:rPr lang="en-US" sz="1050" b="1" dirty="0">
                <a:solidFill>
                  <a:prstClr val="white"/>
                </a:solidFill>
                <a:latin typeface="Calibri" panose="020F0502020204030204" pitchFamily="34" charset="0"/>
                <a:cs typeface="Calibri" panose="020F0502020204030204" pitchFamily="34" charset="0"/>
              </a:rPr>
              <a:t>Web Server queries OCSP server at regular intervals save signed result in a cache</a:t>
            </a:r>
          </a:p>
        </p:txBody>
      </p:sp>
      <p:sp>
        <p:nvSpPr>
          <p:cNvPr id="16" name="Rectangle 15"/>
          <p:cNvSpPr/>
          <p:nvPr/>
        </p:nvSpPr>
        <p:spPr>
          <a:xfrm>
            <a:off x="3954780" y="2811780"/>
            <a:ext cx="2852414" cy="415498"/>
          </a:xfrm>
          <a:prstGeom prst="rect">
            <a:avLst/>
          </a:prstGeom>
        </p:spPr>
        <p:txBody>
          <a:bodyPr wrap="square">
            <a:spAutoFit/>
          </a:bodyPr>
          <a:lstStyle/>
          <a:p>
            <a:pPr marL="137160" indent="-137160" defTabSz="685800">
              <a:buClr>
                <a:srgbClr val="17406D">
                  <a:lumMod val="40000"/>
                  <a:lumOff val="60000"/>
                </a:srgbClr>
              </a:buClr>
              <a:buFont typeface="+mj-lt"/>
              <a:buAutoNum type="arabicPeriod" startAt="4"/>
              <a:defRPr/>
            </a:pPr>
            <a:r>
              <a:rPr lang="en-US" sz="1050" b="1" dirty="0">
                <a:solidFill>
                  <a:prstClr val="white"/>
                </a:solidFill>
                <a:latin typeface="Calibri" panose="020F0502020204030204" pitchFamily="34" charset="0"/>
                <a:cs typeface="Calibri" panose="020F0502020204030204" pitchFamily="34" charset="0"/>
              </a:rPr>
              <a:t>Web server sends back signed certificate with “stapled” OCSP response</a:t>
            </a:r>
          </a:p>
        </p:txBody>
      </p:sp>
      <p:sp>
        <p:nvSpPr>
          <p:cNvPr id="17" name="Rectangle 16"/>
          <p:cNvSpPr/>
          <p:nvPr/>
        </p:nvSpPr>
        <p:spPr>
          <a:xfrm>
            <a:off x="1454365" y="4114800"/>
            <a:ext cx="2250993" cy="577081"/>
          </a:xfrm>
          <a:prstGeom prst="rect">
            <a:avLst/>
          </a:prstGeom>
        </p:spPr>
        <p:txBody>
          <a:bodyPr wrap="square">
            <a:spAutoFit/>
          </a:bodyPr>
          <a:lstStyle/>
          <a:p>
            <a:pPr marL="137160" indent="-137160" defTabSz="685800">
              <a:buClr>
                <a:srgbClr val="17406D">
                  <a:lumMod val="40000"/>
                  <a:lumOff val="60000"/>
                </a:srgbClr>
              </a:buClr>
              <a:buFont typeface="+mj-lt"/>
              <a:buAutoNum type="arabicPeriod" startAt="2"/>
              <a:defRPr/>
            </a:pPr>
            <a:r>
              <a:rPr lang="en-US" sz="1050" b="1" dirty="0">
                <a:solidFill>
                  <a:prstClr val="white"/>
                </a:solidFill>
                <a:latin typeface="Calibri" panose="020F0502020204030204" pitchFamily="34" charset="0"/>
                <a:cs typeface="Calibri" panose="020F0502020204030204" pitchFamily="34" charset="0"/>
              </a:rPr>
              <a:t>OCSP Server cryptographically signs and time-stamps an OCSP response</a:t>
            </a:r>
          </a:p>
        </p:txBody>
      </p:sp>
      <p:sp>
        <p:nvSpPr>
          <p:cNvPr id="20" name="Rectangle 19"/>
          <p:cNvSpPr/>
          <p:nvPr/>
        </p:nvSpPr>
        <p:spPr>
          <a:xfrm>
            <a:off x="6944353" y="2347416"/>
            <a:ext cx="758984" cy="369332"/>
          </a:xfrm>
          <a:prstGeom prst="rect">
            <a:avLst/>
          </a:prstGeom>
        </p:spPr>
        <p:txBody>
          <a:bodyPr wrap="square">
            <a:spAutoFit/>
          </a:bodyPr>
          <a:lstStyle/>
          <a:p>
            <a:pPr algn="ctr" defTabSz="685800">
              <a:buClr>
                <a:srgbClr val="17406D">
                  <a:lumMod val="40000"/>
                  <a:lumOff val="60000"/>
                </a:srgbClr>
              </a:buClr>
              <a:defRPr/>
            </a:pPr>
            <a:r>
              <a:rPr lang="en-US" sz="900" b="1" dirty="0">
                <a:solidFill>
                  <a:prstClr val="white"/>
                </a:solidFill>
                <a:latin typeface="Calibri" panose="020F0502020204030204" pitchFamily="34" charset="0"/>
                <a:cs typeface="Calibri" panose="020F0502020204030204" pitchFamily="34" charset="0"/>
              </a:rPr>
              <a:t>Signed </a:t>
            </a:r>
          </a:p>
          <a:p>
            <a:pPr algn="ctr" defTabSz="685800">
              <a:buClr>
                <a:srgbClr val="17406D">
                  <a:lumMod val="40000"/>
                  <a:lumOff val="60000"/>
                </a:srgbClr>
              </a:buClr>
              <a:defRPr/>
            </a:pPr>
            <a:r>
              <a:rPr lang="en-US" sz="900" b="1" dirty="0">
                <a:solidFill>
                  <a:prstClr val="white"/>
                </a:solidFill>
                <a:latin typeface="Calibri" panose="020F0502020204030204" pitchFamily="34" charset="0"/>
                <a:cs typeface="Calibri" panose="020F0502020204030204" pitchFamily="34" charset="0"/>
              </a:rPr>
              <a:t>Certificate</a:t>
            </a:r>
          </a:p>
        </p:txBody>
      </p:sp>
      <p:sp>
        <p:nvSpPr>
          <p:cNvPr id="21" name="Rectangle 20"/>
          <p:cNvSpPr/>
          <p:nvPr/>
        </p:nvSpPr>
        <p:spPr>
          <a:xfrm>
            <a:off x="6944352" y="3176691"/>
            <a:ext cx="758984" cy="230832"/>
          </a:xfrm>
          <a:prstGeom prst="rect">
            <a:avLst/>
          </a:prstGeom>
        </p:spPr>
        <p:txBody>
          <a:bodyPr wrap="square">
            <a:spAutoFit/>
          </a:bodyPr>
          <a:lstStyle/>
          <a:p>
            <a:pPr algn="ctr" defTabSz="685800">
              <a:buClr>
                <a:srgbClr val="17406D">
                  <a:lumMod val="40000"/>
                  <a:lumOff val="60000"/>
                </a:srgbClr>
              </a:buClr>
              <a:defRPr/>
            </a:pPr>
            <a:r>
              <a:rPr lang="en-US" sz="900" b="1" dirty="0">
                <a:solidFill>
                  <a:prstClr val="white"/>
                </a:solidFill>
                <a:latin typeface="Calibri" panose="020F0502020204030204" pitchFamily="34" charset="0"/>
                <a:cs typeface="Calibri" panose="020F0502020204030204" pitchFamily="34" charset="0"/>
              </a:rPr>
              <a:t>Web Server</a:t>
            </a:r>
          </a:p>
        </p:txBody>
      </p:sp>
      <p:sp>
        <p:nvSpPr>
          <p:cNvPr id="23" name="Rectangle 22"/>
          <p:cNvSpPr/>
          <p:nvPr/>
        </p:nvSpPr>
        <p:spPr>
          <a:xfrm>
            <a:off x="3480361" y="4511638"/>
            <a:ext cx="758984" cy="369332"/>
          </a:xfrm>
          <a:prstGeom prst="rect">
            <a:avLst/>
          </a:prstGeom>
        </p:spPr>
        <p:txBody>
          <a:bodyPr wrap="square">
            <a:spAutoFit/>
          </a:bodyPr>
          <a:lstStyle/>
          <a:p>
            <a:pPr algn="ctr" defTabSz="685800">
              <a:buClr>
                <a:srgbClr val="17406D">
                  <a:lumMod val="40000"/>
                  <a:lumOff val="60000"/>
                </a:srgbClr>
              </a:buClr>
              <a:defRPr/>
            </a:pPr>
            <a:r>
              <a:rPr lang="en-US" sz="900" b="1" dirty="0">
                <a:solidFill>
                  <a:prstClr val="white"/>
                </a:solidFill>
                <a:latin typeface="Calibri" panose="020F0502020204030204" pitchFamily="34" charset="0"/>
                <a:cs typeface="Calibri" panose="020F0502020204030204" pitchFamily="34" charset="0"/>
              </a:rPr>
              <a:t>OCSP Server</a:t>
            </a:r>
          </a:p>
        </p:txBody>
      </p:sp>
      <p:sp>
        <p:nvSpPr>
          <p:cNvPr id="24" name="Rectangle 23"/>
          <p:cNvSpPr/>
          <p:nvPr/>
        </p:nvSpPr>
        <p:spPr>
          <a:xfrm>
            <a:off x="3531604" y="2197416"/>
            <a:ext cx="758984" cy="230832"/>
          </a:xfrm>
          <a:prstGeom prst="rect">
            <a:avLst/>
          </a:prstGeom>
        </p:spPr>
        <p:txBody>
          <a:bodyPr wrap="square">
            <a:spAutoFit/>
          </a:bodyPr>
          <a:lstStyle/>
          <a:p>
            <a:pPr algn="ctr" defTabSz="685800">
              <a:buClr>
                <a:srgbClr val="17406D">
                  <a:lumMod val="40000"/>
                  <a:lumOff val="60000"/>
                </a:srgbClr>
              </a:buClr>
              <a:defRPr/>
            </a:pPr>
            <a:r>
              <a:rPr lang="en-US" sz="900" b="1" dirty="0">
                <a:solidFill>
                  <a:prstClr val="white"/>
                </a:solidFill>
                <a:latin typeface="Calibri" panose="020F0502020204030204" pitchFamily="34" charset="0"/>
                <a:cs typeface="Calibri" panose="020F0502020204030204" pitchFamily="34" charset="0"/>
              </a:rPr>
              <a:t>Client</a:t>
            </a:r>
          </a:p>
        </p:txBody>
      </p:sp>
      <p:pic>
        <p:nvPicPr>
          <p:cNvPr id="22" name="Picture 21"/>
          <p:cNvPicPr>
            <a:picLocks noChangeAspect="1"/>
          </p:cNvPicPr>
          <p:nvPr/>
        </p:nvPicPr>
        <p:blipFill>
          <a:blip r:embed="rId3"/>
          <a:stretch>
            <a:fillRect/>
          </a:stretch>
        </p:blipFill>
        <p:spPr>
          <a:xfrm>
            <a:off x="7185761" y="2696631"/>
            <a:ext cx="391814" cy="480060"/>
          </a:xfrm>
          <a:prstGeom prst="rect">
            <a:avLst/>
          </a:prstGeom>
        </p:spPr>
      </p:pic>
      <p:pic>
        <p:nvPicPr>
          <p:cNvPr id="25" name="Picture 24"/>
          <p:cNvPicPr>
            <a:picLocks noChangeAspect="1"/>
          </p:cNvPicPr>
          <p:nvPr/>
        </p:nvPicPr>
        <p:blipFill>
          <a:blip r:embed="rId4"/>
          <a:stretch>
            <a:fillRect/>
          </a:stretch>
        </p:blipFill>
        <p:spPr>
          <a:xfrm>
            <a:off x="3743295" y="4010471"/>
            <a:ext cx="336392" cy="480060"/>
          </a:xfrm>
          <a:prstGeom prst="rect">
            <a:avLst/>
          </a:prstGeom>
        </p:spPr>
      </p:pic>
      <p:pic>
        <p:nvPicPr>
          <p:cNvPr id="29" name="Picture 28"/>
          <p:cNvPicPr>
            <a:picLocks noChangeAspect="1"/>
          </p:cNvPicPr>
          <p:nvPr/>
        </p:nvPicPr>
        <p:blipFill>
          <a:blip r:embed="rId5"/>
          <a:stretch>
            <a:fillRect/>
          </a:stretch>
        </p:blipFill>
        <p:spPr>
          <a:xfrm>
            <a:off x="7138972" y="2111321"/>
            <a:ext cx="411480" cy="33442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27662" y="2269456"/>
            <a:ext cx="303354" cy="411480"/>
          </a:xfrm>
          <a:prstGeom prst="rect">
            <a:avLst/>
          </a:prstGeom>
        </p:spPr>
      </p:pic>
    </p:spTree>
    <p:extLst>
      <p:ext uri="{BB962C8B-B14F-4D97-AF65-F5344CB8AC3E}">
        <p14:creationId xmlns:p14="http://schemas.microsoft.com/office/powerpoint/2010/main" val="1257559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sz="half" idx="1"/>
          </p:nvPr>
        </p:nvSpPr>
        <p:spPr/>
        <p:txBody>
          <a:bodyPr/>
          <a:lstStyle/>
          <a:p>
            <a:pPr lvl="0"/>
            <a:r>
              <a:rPr lang="en-US" dirty="0">
                <a:solidFill>
                  <a:srgbClr val="17406D">
                    <a:lumMod val="40000"/>
                    <a:lumOff val="60000"/>
                  </a:srgbClr>
                </a:solidFill>
              </a:rPr>
              <a:t>Public key infrastructure (PKI)</a:t>
            </a:r>
            <a:endParaRPr lang="en-US" dirty="0">
              <a:solidFill>
                <a:prstClr val="white"/>
              </a:solidFill>
              <a:effectLst>
                <a:outerShdw blurRad="38100" dist="38100" dir="2700000" algn="tl">
                  <a:srgbClr val="000000">
                    <a:alpha val="43137"/>
                  </a:srgbClr>
                </a:outerShdw>
              </a:effectLst>
              <a:ea typeface="+mn-ea"/>
            </a:endParaRPr>
          </a:p>
          <a:p>
            <a:pPr marL="0" lvl="1" indent="0">
              <a:buClr>
                <a:srgbClr val="17406D">
                  <a:lumMod val="40000"/>
                  <a:lumOff val="60000"/>
                </a:srgbClr>
              </a:buClr>
              <a:buNone/>
              <a:defRPr/>
            </a:pPr>
            <a:r>
              <a:rPr lang="en-US" i="1" dirty="0">
                <a:solidFill>
                  <a:schemeClr val="tx2">
                    <a:lumMod val="40000"/>
                    <a:lumOff val="60000"/>
                  </a:schemeClr>
                </a:solidFill>
                <a:effectLst>
                  <a:outerShdw blurRad="38100" dist="38100" dir="2700000" algn="tl">
                    <a:srgbClr val="000000">
                      <a:alpha val="43137"/>
                    </a:srgbClr>
                  </a:outerShdw>
                </a:effectLst>
                <a:ea typeface="+mn-ea"/>
              </a:rPr>
              <a:t>Certificate pinning</a:t>
            </a:r>
          </a:p>
          <a:p>
            <a:pPr lvl="1">
              <a:buClr>
                <a:srgbClr val="17406D">
                  <a:lumMod val="40000"/>
                  <a:lumOff val="60000"/>
                </a:srgbClr>
              </a:buClr>
            </a:pPr>
            <a:r>
              <a:rPr lang="en-US" sz="1200" b="0" dirty="0">
                <a:solidFill>
                  <a:prstClr val="white"/>
                </a:solidFill>
              </a:rPr>
              <a:t>Public keys are “pinned” to a client’s system </a:t>
            </a:r>
          </a:p>
          <a:p>
            <a:pPr lvl="2">
              <a:buClr>
                <a:srgbClr val="17406D">
                  <a:lumMod val="40000"/>
                  <a:lumOff val="60000"/>
                </a:srgbClr>
              </a:buClr>
            </a:pPr>
            <a:r>
              <a:rPr lang="en-US" sz="1200" b="0" dirty="0">
                <a:solidFill>
                  <a:prstClr val="white"/>
                </a:solidFill>
                <a:effectLst>
                  <a:outerShdw blurRad="38100" dist="38100" dir="2700000" algn="tl">
                    <a:srgbClr val="000000">
                      <a:alpha val="43137"/>
                    </a:srgbClr>
                  </a:outerShdw>
                </a:effectLst>
                <a:ea typeface="+mn-ea"/>
              </a:rPr>
              <a:t>Certificate pinning makes sure the client verifies the server’s certificate against a known copy of the certificate </a:t>
            </a:r>
            <a:r>
              <a:rPr lang="en-US" sz="1200" b="0" dirty="0">
                <a:solidFill>
                  <a:srgbClr val="66FF33"/>
                </a:solidFill>
                <a:effectLst>
                  <a:outerShdw blurRad="38100" dist="38100" dir="2700000" algn="tl">
                    <a:srgbClr val="000000">
                      <a:alpha val="43137"/>
                    </a:srgbClr>
                  </a:outerShdw>
                </a:effectLst>
                <a:ea typeface="+mn-ea"/>
              </a:rPr>
              <a:t>(</a:t>
            </a:r>
            <a:r>
              <a:rPr lang="en-US" sz="1200" b="0" dirty="0">
                <a:solidFill>
                  <a:srgbClr val="66FF33"/>
                </a:solidFill>
                <a:effectLst>
                  <a:outerShdw blurRad="38100" dist="76200" dir="2700000" algn="tl">
                    <a:srgbClr val="000000">
                      <a:alpha val="75000"/>
                    </a:srgbClr>
                  </a:outerShdw>
                </a:effectLst>
              </a:rPr>
              <a:t>Pinned Certificate)</a:t>
            </a:r>
            <a:endParaRPr lang="en-US" sz="1200" b="0" dirty="0">
              <a:solidFill>
                <a:srgbClr val="66FF33"/>
              </a:solidFill>
              <a:effectLst>
                <a:outerShdw blurRad="38100" dist="38100" dir="2700000" algn="tl">
                  <a:srgbClr val="000000">
                    <a:alpha val="43137"/>
                  </a:srgbClr>
                </a:outerShdw>
              </a:effectLst>
              <a:ea typeface="+mn-ea"/>
            </a:endParaRPr>
          </a:p>
          <a:p>
            <a:pPr lvl="1">
              <a:buClr>
                <a:srgbClr val="17406D">
                  <a:lumMod val="40000"/>
                  <a:lumOff val="60000"/>
                </a:srgbClr>
              </a:buClr>
            </a:pPr>
            <a:r>
              <a:rPr lang="en-US" sz="1200" b="0" dirty="0">
                <a:solidFill>
                  <a:prstClr val="white"/>
                </a:solidFill>
              </a:rPr>
              <a:t>From then on, the client will compare their pinned key with the key presented in the resource’s certificate</a:t>
            </a:r>
          </a:p>
          <a:p>
            <a:pPr lvl="2">
              <a:buClr>
                <a:srgbClr val="17406D">
                  <a:lumMod val="40000"/>
                  <a:lumOff val="60000"/>
                </a:srgbClr>
              </a:buClr>
              <a:defRPr/>
            </a:pPr>
            <a:r>
              <a:rPr lang="en-US" sz="1200" b="0" dirty="0">
                <a:solidFill>
                  <a:prstClr val="white"/>
                </a:solidFill>
                <a:effectLst>
                  <a:outerShdw blurRad="38100" dist="38100" dir="2700000" algn="tl">
                    <a:srgbClr val="000000">
                      <a:alpha val="43137"/>
                    </a:srgbClr>
                  </a:outerShdw>
                </a:effectLst>
                <a:ea typeface="+mn-ea"/>
              </a:rPr>
              <a:t>If the certificate  does not match the connection will be dropped</a:t>
            </a:r>
          </a:p>
          <a:p>
            <a:pPr lvl="3">
              <a:buClr>
                <a:srgbClr val="17406D">
                  <a:lumMod val="40000"/>
                  <a:lumOff val="60000"/>
                </a:srgbClr>
              </a:buClr>
              <a:defRPr/>
            </a:pPr>
            <a:r>
              <a:rPr lang="en-US" sz="1200" b="0" dirty="0">
                <a:solidFill>
                  <a:prstClr val="white"/>
                </a:solidFill>
                <a:effectLst>
                  <a:outerShdw blurRad="38100" dist="38100" dir="2700000" algn="tl">
                    <a:srgbClr val="000000">
                      <a:alpha val="43137"/>
                    </a:srgbClr>
                  </a:outerShdw>
                </a:effectLst>
                <a:ea typeface="+mn-ea"/>
              </a:rPr>
              <a:t>Prevents the </a:t>
            </a:r>
            <a:r>
              <a:rPr lang="en-US" sz="1200" b="0" dirty="0">
                <a:effectLst>
                  <a:outerShdw blurRad="38100" dist="38100" dir="2700000" algn="tl">
                    <a:srgbClr val="000000">
                      <a:alpha val="43137"/>
                    </a:srgbClr>
                  </a:outerShdw>
                </a:effectLst>
                <a:ea typeface="+mn-ea"/>
              </a:rPr>
              <a:t>compromising of the CA</a:t>
            </a:r>
          </a:p>
          <a:p>
            <a:pPr lvl="3">
              <a:buClr>
                <a:srgbClr val="17406D">
                  <a:lumMod val="40000"/>
                  <a:lumOff val="60000"/>
                </a:srgbClr>
              </a:buClr>
              <a:defRPr/>
            </a:pPr>
            <a:r>
              <a:rPr lang="en-US" sz="1200" b="0" dirty="0">
                <a:effectLst>
                  <a:outerShdw blurRad="38100" dist="38100" dir="2700000" algn="tl">
                    <a:srgbClr val="000000">
                      <a:alpha val="43137"/>
                    </a:srgbClr>
                  </a:outerShdw>
                </a:effectLst>
                <a:ea typeface="+mn-ea"/>
              </a:rPr>
              <a:t>Prevents Certificate spoofing (fraud)</a:t>
            </a:r>
          </a:p>
          <a:p>
            <a:pPr lvl="3">
              <a:buClr>
                <a:srgbClr val="17406D">
                  <a:lumMod val="40000"/>
                  <a:lumOff val="60000"/>
                </a:srgbClr>
              </a:buClr>
              <a:defRPr/>
            </a:pPr>
            <a:r>
              <a:rPr lang="en-US" sz="1200" b="0" dirty="0">
                <a:effectLst>
                  <a:outerShdw blurRad="38100" dist="38100" dir="2700000" algn="tl">
                    <a:srgbClr val="000000">
                      <a:alpha val="43137"/>
                    </a:srgbClr>
                  </a:outerShdw>
                </a:effectLst>
                <a:ea typeface="+mn-ea"/>
              </a:rPr>
              <a:t>Prevents SSL man-in-the-middle attacks</a:t>
            </a:r>
            <a:endParaRPr lang="en-US" sz="1200" b="0" dirty="0"/>
          </a:p>
          <a:p>
            <a:pPr marL="285750" indent="-285750">
              <a:buFont typeface="Arial" panose="020B0604020202020204" pitchFamily="34" charset="0"/>
              <a:buChar char="•"/>
            </a:pPr>
            <a:r>
              <a:rPr lang="en-US" sz="1200" b="0" i="0" dirty="0">
                <a:solidFill>
                  <a:schemeClr val="bg1"/>
                </a:solidFill>
              </a:rPr>
              <a:t>Mitigates impersonation attempts</a:t>
            </a:r>
          </a:p>
          <a:p>
            <a:endParaRPr lang="en-US" sz="1200" b="0" dirty="0">
              <a:solidFill>
                <a:prstClr val="white"/>
              </a:solidFill>
            </a:endParaRPr>
          </a:p>
        </p:txBody>
      </p:sp>
      <p:sp>
        <p:nvSpPr>
          <p:cNvPr id="3" name="Title 2"/>
          <p:cNvSpPr>
            <a:spLocks noGrp="1"/>
          </p:cNvSpPr>
          <p:nvPr>
            <p:ph type="title"/>
          </p:nvPr>
        </p:nvSpPr>
        <p:spPr/>
        <p:txBody>
          <a:bodyPr/>
          <a:lstStyle/>
          <a:p>
            <a:r>
              <a:rPr lang="en-US" dirty="0"/>
              <a:t>3.9 Given a scenario, implement public key infrastructure</a:t>
            </a:r>
          </a:p>
        </p:txBody>
      </p:sp>
      <p:sp>
        <p:nvSpPr>
          <p:cNvPr id="4" name="Slide Number Placeholder 3"/>
          <p:cNvSpPr>
            <a:spLocks noGrp="1"/>
          </p:cNvSpPr>
          <p:nvPr>
            <p:ph type="sldNum" sz="quarter" idx="4"/>
          </p:nvPr>
        </p:nvSpPr>
        <p:spPr/>
        <p:txBody>
          <a:bodyPr/>
          <a:lstStyle/>
          <a:p>
            <a:pPr defTabSz="342900">
              <a:defRPr/>
            </a:pPr>
            <a:fld id="{CF8BF5C1-0C31-4117-9346-26B34DEE768C}" type="slidenum">
              <a:rPr lang="en-US" altLang="en-US" smtClean="0"/>
              <a:pPr defTabSz="342900">
                <a:defRPr/>
              </a:pPr>
              <a:t>37</a:t>
            </a:fld>
            <a:endParaRPr lang="en-US" altLang="en-US" dirty="0"/>
          </a:p>
        </p:txBody>
      </p:sp>
      <p:sp>
        <p:nvSpPr>
          <p:cNvPr id="19" name="Right Arrow 18"/>
          <p:cNvSpPr/>
          <p:nvPr/>
        </p:nvSpPr>
        <p:spPr bwMode="auto">
          <a:xfrm flipH="1" flipV="1">
            <a:off x="4898805" y="4042416"/>
            <a:ext cx="3146772" cy="342900"/>
          </a:xfrm>
          <a:prstGeom prst="rightArrow">
            <a:avLst/>
          </a:prstGeom>
          <a:solidFill>
            <a:schemeClr val="tx2">
              <a:lumMod val="75000"/>
            </a:schemeClr>
          </a:solidFill>
          <a:ln w="1270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137160" indent="-137160" algn="r" defTabSz="685800">
              <a:buClr>
                <a:prstClr val="white"/>
              </a:buClr>
              <a:buFont typeface="+mj-lt"/>
              <a:buAutoNum type="arabicPeriod" startAt="2"/>
              <a:defRPr/>
            </a:pPr>
            <a:endParaRPr lang="en-US" sz="900" b="1" dirty="0">
              <a:solidFill>
                <a:prstClr val="white"/>
              </a:solidFill>
              <a:latin typeface="Calibri" panose="020F0502020204030204" pitchFamily="34" charset="0"/>
              <a:cs typeface="Calibri" panose="020F0502020204030204" pitchFamily="34" charset="0"/>
            </a:endParaRPr>
          </a:p>
        </p:txBody>
      </p:sp>
      <p:sp>
        <p:nvSpPr>
          <p:cNvPr id="21" name="TextBox 20"/>
          <p:cNvSpPr txBox="1"/>
          <p:nvPr/>
        </p:nvSpPr>
        <p:spPr>
          <a:xfrm>
            <a:off x="6220085" y="4085503"/>
            <a:ext cx="853119" cy="230832"/>
          </a:xfrm>
          <a:prstGeom prst="rect">
            <a:avLst/>
          </a:prstGeom>
          <a:noFill/>
        </p:spPr>
        <p:txBody>
          <a:bodyPr wrap="none" rtlCol="0">
            <a:spAutoFit/>
          </a:bodyPr>
          <a:lstStyle/>
          <a:p>
            <a:pPr algn="ctr"/>
            <a:r>
              <a:rPr lang="en-US" sz="9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SSL certificate</a:t>
            </a:r>
          </a:p>
        </p:txBody>
      </p:sp>
      <p:sp>
        <p:nvSpPr>
          <p:cNvPr id="22" name="TextBox 21"/>
          <p:cNvSpPr txBox="1"/>
          <p:nvPr/>
        </p:nvSpPr>
        <p:spPr>
          <a:xfrm>
            <a:off x="4309696" y="4482474"/>
            <a:ext cx="463589" cy="230832"/>
          </a:xfrm>
          <a:prstGeom prst="rect">
            <a:avLst/>
          </a:prstGeom>
          <a:noFill/>
        </p:spPr>
        <p:txBody>
          <a:bodyPr wrap="none" rtlCol="0">
            <a:spAutoFit/>
          </a:bodyPr>
          <a:lstStyle/>
          <a:p>
            <a:pPr algn="ctr"/>
            <a:r>
              <a:rPr lang="en-US" sz="9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Client</a:t>
            </a:r>
          </a:p>
        </p:txBody>
      </p:sp>
      <p:sp>
        <p:nvSpPr>
          <p:cNvPr id="23" name="TextBox 22"/>
          <p:cNvSpPr txBox="1"/>
          <p:nvPr/>
        </p:nvSpPr>
        <p:spPr>
          <a:xfrm>
            <a:off x="8057955" y="4436223"/>
            <a:ext cx="600221" cy="230832"/>
          </a:xfrm>
          <a:prstGeom prst="rect">
            <a:avLst/>
          </a:prstGeom>
          <a:noFill/>
        </p:spPr>
        <p:txBody>
          <a:bodyPr wrap="square" rtlCol="0">
            <a:spAutoFit/>
          </a:bodyPr>
          <a:lstStyle/>
          <a:p>
            <a:pPr algn="ctr"/>
            <a:r>
              <a:rPr lang="en-US" sz="9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Server</a:t>
            </a:r>
          </a:p>
        </p:txBody>
      </p:sp>
      <p:sp>
        <p:nvSpPr>
          <p:cNvPr id="18" name="TextBox 17"/>
          <p:cNvSpPr txBox="1"/>
          <p:nvPr/>
        </p:nvSpPr>
        <p:spPr>
          <a:xfrm>
            <a:off x="3940791" y="3732257"/>
            <a:ext cx="1183337" cy="253916"/>
          </a:xfrm>
          <a:prstGeom prst="rect">
            <a:avLst/>
          </a:prstGeom>
          <a:noFill/>
        </p:spPr>
        <p:txBody>
          <a:bodyPr wrap="none" rtlCol="0">
            <a:spAutoFit/>
          </a:bodyPr>
          <a:lstStyle/>
          <a:p>
            <a:r>
              <a:rPr lang="en-US" sz="1050" b="1" dirty="0">
                <a:solidFill>
                  <a:srgbClr val="66FF33"/>
                </a:solidFill>
                <a:effectLst>
                  <a:outerShdw blurRad="38100" dist="76200" dir="2700000" algn="tl">
                    <a:srgbClr val="000000">
                      <a:alpha val="75000"/>
                    </a:srgbClr>
                  </a:outerShdw>
                </a:effectLst>
                <a:latin typeface="Calibri" panose="020F0502020204030204" pitchFamily="34" charset="0"/>
                <a:cs typeface="Calibri" panose="020F0502020204030204" pitchFamily="34" charset="0"/>
              </a:rPr>
              <a:t>Pinned Certificate</a:t>
            </a:r>
          </a:p>
        </p:txBody>
      </p:sp>
      <p:pic>
        <p:nvPicPr>
          <p:cNvPr id="14" name="Picture 13"/>
          <p:cNvPicPr>
            <a:picLocks noChangeAspect="1"/>
          </p:cNvPicPr>
          <p:nvPr/>
        </p:nvPicPr>
        <p:blipFill>
          <a:blip r:embed="rId2"/>
          <a:stretch>
            <a:fillRect/>
          </a:stretch>
        </p:blipFill>
        <p:spPr>
          <a:xfrm>
            <a:off x="8135703" y="3909896"/>
            <a:ext cx="391814" cy="480060"/>
          </a:xfrm>
          <a:prstGeom prst="rect">
            <a:avLst/>
          </a:prstGeom>
        </p:spPr>
      </p:pic>
      <p:pic>
        <p:nvPicPr>
          <p:cNvPr id="15" name="Picture 14"/>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7362" y="4009907"/>
            <a:ext cx="754380" cy="502920"/>
          </a:xfrm>
          <a:prstGeom prst="rect">
            <a:avLst/>
          </a:prstGeom>
        </p:spPr>
      </p:pic>
      <p:pic>
        <p:nvPicPr>
          <p:cNvPr id="17" name="Picture 16"/>
          <p:cNvPicPr>
            <a:picLocks noChangeAspect="1"/>
          </p:cNvPicPr>
          <p:nvPr/>
        </p:nvPicPr>
        <p:blipFill>
          <a:blip r:embed="rId4">
            <a:duotone>
              <a:prstClr val="black"/>
              <a:schemeClr val="accent5">
                <a:tint val="45000"/>
                <a:satMod val="400000"/>
              </a:schemeClr>
            </a:duotone>
          </a:blip>
          <a:stretch>
            <a:fillRect/>
          </a:stretch>
        </p:blipFill>
        <p:spPr>
          <a:xfrm>
            <a:off x="4309696" y="4045104"/>
            <a:ext cx="506297" cy="411480"/>
          </a:xfrm>
          <a:prstGeom prst="rect">
            <a:avLst/>
          </a:prstGeom>
          <a:effectLst>
            <a:outerShdw blurRad="50800" dist="50800" dir="5400000" rotWithShape="0">
              <a:prstClr val="black">
                <a:alpha val="70000"/>
              </a:prstClr>
            </a:outerShdw>
          </a:effectLst>
        </p:spPr>
      </p:pic>
      <p:pic>
        <p:nvPicPr>
          <p:cNvPr id="24" name="Picture 23"/>
          <p:cNvPicPr>
            <a:picLocks noChangeAspect="1"/>
          </p:cNvPicPr>
          <p:nvPr/>
        </p:nvPicPr>
        <p:blipFill>
          <a:blip r:embed="rId5"/>
          <a:stretch>
            <a:fillRect/>
          </a:stretch>
        </p:blipFill>
        <p:spPr>
          <a:xfrm>
            <a:off x="6355659" y="3724840"/>
            <a:ext cx="762608" cy="411480"/>
          </a:xfrm>
          <a:prstGeom prst="rect">
            <a:avLst/>
          </a:prstGeom>
          <a:effectLst>
            <a:outerShdw blurRad="50800" dist="50800" dir="5400000" rotWithShape="0">
              <a:prstClr val="black">
                <a:alpha val="70000"/>
              </a:prstClr>
            </a:outerShdw>
          </a:effectLst>
        </p:spPr>
      </p:pic>
    </p:spTree>
    <p:extLst>
      <p:ext uri="{BB962C8B-B14F-4D97-AF65-F5344CB8AC3E}">
        <p14:creationId xmlns:p14="http://schemas.microsoft.com/office/powerpoint/2010/main" val="2545316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Public key infrastructure (PKI)</a:t>
            </a:r>
          </a:p>
          <a:p>
            <a:pPr lvl="1">
              <a:spcBef>
                <a:spcPts val="750"/>
              </a:spcBef>
            </a:pPr>
            <a:r>
              <a:rPr lang="en-US" sz="1200" dirty="0"/>
              <a:t>Root Certificate Authority (CA) </a:t>
            </a:r>
          </a:p>
          <a:p>
            <a:pPr lvl="2">
              <a:spcBef>
                <a:spcPts val="750"/>
              </a:spcBef>
            </a:pPr>
            <a:r>
              <a:rPr lang="en-US" sz="1200" b="0" dirty="0"/>
              <a:t>A trust anchor in a PKI environment is the root certificate from which the whole chain of trust is derived</a:t>
            </a:r>
          </a:p>
          <a:p>
            <a:pPr lvl="2">
              <a:spcBef>
                <a:spcPts val="750"/>
              </a:spcBef>
            </a:pPr>
            <a:r>
              <a:rPr lang="en-US" sz="1200" b="0" dirty="0"/>
              <a:t>I</a:t>
            </a:r>
            <a:r>
              <a:rPr lang="en-US" sz="1200" b="0" i="0" dirty="0">
                <a:solidFill>
                  <a:schemeClr val="bg1"/>
                </a:solidFill>
              </a:rPr>
              <a:t>ssues certificates to intermediate Cas</a:t>
            </a:r>
          </a:p>
          <a:p>
            <a:pPr lvl="2"/>
            <a:r>
              <a:rPr lang="en-US" sz="1050" u="sng" dirty="0"/>
              <a:t>Online CA</a:t>
            </a:r>
          </a:p>
          <a:p>
            <a:pPr lvl="3"/>
            <a:r>
              <a:rPr lang="en-US" sz="1200" b="0" dirty="0"/>
              <a:t>An internal online CA is always up and running </a:t>
            </a:r>
          </a:p>
          <a:p>
            <a:pPr lvl="4"/>
            <a:r>
              <a:rPr lang="en-US" sz="1200" b="0" dirty="0"/>
              <a:t>Users can request a certificate at any time of the day or night</a:t>
            </a:r>
          </a:p>
          <a:p>
            <a:pPr lvl="4"/>
            <a:r>
              <a:rPr lang="en-US" sz="1200" b="0" dirty="0"/>
              <a:t>Would not be the case in a government or top-security environment</a:t>
            </a:r>
          </a:p>
          <a:p>
            <a:pPr lvl="2"/>
            <a:r>
              <a:rPr lang="en-US" sz="1050" u="sng" dirty="0"/>
              <a:t>Offline CA</a:t>
            </a:r>
          </a:p>
          <a:p>
            <a:pPr lvl="3"/>
            <a:r>
              <a:rPr lang="en-US" sz="1200" b="0" dirty="0"/>
              <a:t>Environment where clearance and vetting must be completed before someone can be issued with a certificate</a:t>
            </a:r>
          </a:p>
          <a:p>
            <a:pPr lvl="4"/>
            <a:r>
              <a:rPr lang="en-US" sz="1200" b="0" dirty="0"/>
              <a:t>CA is kept offline and locked up when it is not being used</a:t>
            </a:r>
          </a:p>
          <a:p>
            <a:pPr lvl="4"/>
            <a:r>
              <a:rPr lang="en-US" sz="1200" b="0" dirty="0"/>
              <a:t>Switched off so that it cannot issue new certificates</a:t>
            </a:r>
            <a:endParaRPr lang="en-US" sz="1200" i="0" dirty="0">
              <a:solidFill>
                <a:schemeClr val="bg1"/>
              </a:solidFill>
            </a:endParaRPr>
          </a:p>
          <a:p>
            <a:pPr lvl="1">
              <a:spcBef>
                <a:spcPts val="750"/>
              </a:spcBef>
            </a:pPr>
            <a:endParaRPr lang="en-US" sz="1200" b="0" dirty="0"/>
          </a:p>
        </p:txBody>
      </p:sp>
      <p:sp>
        <p:nvSpPr>
          <p:cNvPr id="2" name="Title 1"/>
          <p:cNvSpPr>
            <a:spLocks noGrp="1"/>
          </p:cNvSpPr>
          <p:nvPr>
            <p:ph type="title"/>
          </p:nvPr>
        </p:nvSpPr>
        <p:spPr/>
        <p:txBody>
          <a:bodyPr/>
          <a:lstStyle/>
          <a:p>
            <a:r>
              <a:rPr lang="en-US" dirty="0"/>
              <a:t>3.9 Given a scenario, implement public key infrastructure</a:t>
            </a:r>
          </a:p>
        </p:txBody>
      </p:sp>
      <p:sp>
        <p:nvSpPr>
          <p:cNvPr id="6" name="Slide Number Placeholder 3"/>
          <p:cNvSpPr>
            <a:spLocks noGrp="1"/>
          </p:cNvSpPr>
          <p:nvPr>
            <p:ph type="sldNum" sz="quarter" idx="4"/>
          </p:nvPr>
        </p:nvSpPr>
        <p:spPr>
          <a:xfrm>
            <a:off x="8286750" y="4857750"/>
            <a:ext cx="857250" cy="228600"/>
          </a:xfrm>
        </p:spPr>
        <p:txBody>
          <a:bodyPr/>
          <a:lstStyle/>
          <a:p>
            <a:pPr defTabSz="685800">
              <a:defRPr/>
            </a:pPr>
            <a:fld id="{CF8BF5C1-0C31-4117-9346-26B34DEE768C}" type="slidenum">
              <a:rPr lang="en-US" altLang="en-US">
                <a:solidFill>
                  <a:prstClr val="white"/>
                </a:solidFill>
              </a:rPr>
              <a:pPr defTabSz="685800">
                <a:defRPr/>
              </a:pPr>
              <a:t>38</a:t>
            </a:fld>
            <a:endParaRPr lang="en-US" altLang="en-US" dirty="0">
              <a:solidFill>
                <a:prstClr val="white"/>
              </a:solidFill>
            </a:endParaRPr>
          </a:p>
        </p:txBody>
      </p:sp>
    </p:spTree>
    <p:extLst>
      <p:ext uri="{BB962C8B-B14F-4D97-AF65-F5344CB8AC3E}">
        <p14:creationId xmlns:p14="http://schemas.microsoft.com/office/powerpoint/2010/main" val="3709165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96240" y="844062"/>
            <a:ext cx="8382000" cy="3938953"/>
          </a:xfrm>
        </p:spPr>
        <p:txBody>
          <a:bodyPr/>
          <a:lstStyle/>
          <a:p>
            <a:pPr lvl="1">
              <a:buClr>
                <a:srgbClr val="17406D">
                  <a:lumMod val="40000"/>
                  <a:lumOff val="60000"/>
                </a:srgbClr>
              </a:buClr>
            </a:pPr>
            <a:r>
              <a:rPr lang="en-US" sz="1200" dirty="0">
                <a:solidFill>
                  <a:prstClr val="white"/>
                </a:solidFill>
              </a:rPr>
              <a:t>Public CA (</a:t>
            </a:r>
            <a:r>
              <a:rPr lang="en-US" sz="1200" b="0" dirty="0">
                <a:solidFill>
                  <a:prstClr val="white"/>
                </a:solidFill>
              </a:rPr>
              <a:t>Also known as a third-party CA )</a:t>
            </a:r>
            <a:endParaRPr lang="en-US" sz="1200" dirty="0">
              <a:solidFill>
                <a:prstClr val="white"/>
              </a:solidFill>
            </a:endParaRPr>
          </a:p>
          <a:p>
            <a:pPr lvl="2">
              <a:buClr>
                <a:srgbClr val="17406D">
                  <a:lumMod val="40000"/>
                  <a:lumOff val="60000"/>
                </a:srgbClr>
              </a:buClr>
            </a:pPr>
            <a:r>
              <a:rPr lang="en-US" sz="1200" b="0" dirty="0">
                <a:solidFill>
                  <a:prstClr val="white"/>
                </a:solidFill>
              </a:rPr>
              <a:t>Commercially accepted as an authority for issuing public certificates</a:t>
            </a:r>
          </a:p>
          <a:p>
            <a:pPr lvl="1">
              <a:spcBef>
                <a:spcPts val="750"/>
              </a:spcBef>
            </a:pPr>
            <a:r>
              <a:rPr lang="en-US" sz="1200" dirty="0"/>
              <a:t>Registration Authority (RA) </a:t>
            </a:r>
          </a:p>
          <a:p>
            <a:pPr lvl="2">
              <a:spcBef>
                <a:spcPts val="750"/>
              </a:spcBef>
            </a:pPr>
            <a:r>
              <a:rPr lang="en-US" sz="1200" b="0" dirty="0"/>
              <a:t>Accepts requests for digital certificates and authenticates the entities making those requests.</a:t>
            </a:r>
          </a:p>
          <a:p>
            <a:pPr lvl="1">
              <a:spcBef>
                <a:spcPts val="750"/>
              </a:spcBef>
            </a:pPr>
            <a:r>
              <a:rPr lang="en-US" sz="1200" dirty="0"/>
              <a:t>Intermediary Certificate Authority </a:t>
            </a:r>
          </a:p>
          <a:p>
            <a:pPr lvl="2">
              <a:spcBef>
                <a:spcPts val="750"/>
              </a:spcBef>
            </a:pPr>
            <a:r>
              <a:rPr lang="en-US" sz="1200" b="0" dirty="0"/>
              <a:t>Issues the X.509 certificates</a:t>
            </a:r>
          </a:p>
          <a:p>
            <a:pPr lvl="1"/>
            <a:r>
              <a:rPr lang="en-US" sz="1200" dirty="0"/>
              <a:t>Key Escrow</a:t>
            </a:r>
          </a:p>
          <a:p>
            <a:pPr lvl="2"/>
            <a:r>
              <a:rPr lang="en-US" sz="1200" b="0" dirty="0"/>
              <a:t>Private keys is found in a key escrow</a:t>
            </a:r>
          </a:p>
          <a:p>
            <a:pPr lvl="2"/>
            <a:r>
              <a:rPr lang="en-US" sz="1200" b="0" dirty="0"/>
              <a:t>Holds the private keys for third parties and stores them in a Hardware Security Module (HSM)</a:t>
            </a:r>
          </a:p>
          <a:p>
            <a:pPr lvl="3"/>
            <a:endParaRPr lang="en-US" sz="1200" b="0" dirty="0"/>
          </a:p>
        </p:txBody>
      </p:sp>
      <p:sp>
        <p:nvSpPr>
          <p:cNvPr id="3" name="Title 2"/>
          <p:cNvSpPr>
            <a:spLocks noGrp="1"/>
          </p:cNvSpPr>
          <p:nvPr>
            <p:ph type="title"/>
          </p:nvPr>
        </p:nvSpPr>
        <p:spPr/>
        <p:txBody>
          <a:bodyPr/>
          <a:lstStyle/>
          <a:p>
            <a:r>
              <a:rPr lang="en-US"/>
              <a:t>3.9 Given a scenario, implement public key infrastructure</a:t>
            </a:r>
            <a:endParaRPr lang="en-US" dirty="0"/>
          </a:p>
        </p:txBody>
      </p:sp>
      <p:sp>
        <p:nvSpPr>
          <p:cNvPr id="6" name="Slide Number Placeholder 3"/>
          <p:cNvSpPr>
            <a:spLocks noGrp="1"/>
          </p:cNvSpPr>
          <p:nvPr>
            <p:ph type="sldNum" sz="quarter" idx="4"/>
          </p:nvPr>
        </p:nvSpPr>
        <p:spPr>
          <a:xfrm>
            <a:off x="8286750" y="4857750"/>
            <a:ext cx="857250" cy="228600"/>
          </a:xfrm>
        </p:spPr>
        <p:txBody>
          <a:bodyPr/>
          <a:lstStyle/>
          <a:p>
            <a:pPr defTabSz="685800">
              <a:defRPr/>
            </a:pPr>
            <a:fld id="{CF8BF5C1-0C31-4117-9346-26B34DEE768C}" type="slidenum">
              <a:rPr lang="en-US" altLang="en-US">
                <a:solidFill>
                  <a:prstClr val="white"/>
                </a:solidFill>
              </a:rPr>
              <a:pPr defTabSz="685800">
                <a:defRPr/>
              </a:pPr>
              <a:t>39</a:t>
            </a:fld>
            <a:endParaRPr lang="en-US" altLang="en-US" dirty="0">
              <a:solidFill>
                <a:prstClr val="white"/>
              </a:solidFill>
            </a:endParaRPr>
          </a:p>
        </p:txBody>
      </p:sp>
    </p:spTree>
    <p:extLst>
      <p:ext uri="{BB962C8B-B14F-4D97-AF65-F5344CB8AC3E}">
        <p14:creationId xmlns:p14="http://schemas.microsoft.com/office/powerpoint/2010/main" val="754142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49E6D26-2414-C14F-8BF5-61FCB498AE25}"/>
              </a:ext>
            </a:extLst>
          </p:cNvPr>
          <p:cNvSpPr>
            <a:spLocks noGrp="1"/>
          </p:cNvSpPr>
          <p:nvPr>
            <p:ph sz="half" idx="1"/>
          </p:nvPr>
        </p:nvSpPr>
        <p:spPr>
          <a:xfrm>
            <a:off x="381000" y="1104404"/>
            <a:ext cx="8382000" cy="3696195"/>
          </a:xfrm>
        </p:spPr>
        <p:txBody>
          <a:bodyPr/>
          <a:lstStyle/>
          <a:p>
            <a:pPr marL="385763" indent="-385763">
              <a:buFont typeface="+mj-lt"/>
              <a:buAutoNum type="arabicParenR"/>
            </a:pPr>
            <a:r>
              <a:rPr lang="en-US" sz="1500" b="0" i="0" dirty="0">
                <a:solidFill>
                  <a:schemeClr val="bg1"/>
                </a:solidFill>
                <a:latin typeface="+mn-lt"/>
              </a:rPr>
              <a:t>Hashing Algorithms</a:t>
            </a:r>
          </a:p>
          <a:p>
            <a:pPr marL="385763" indent="-385763">
              <a:buFont typeface="+mj-lt"/>
              <a:buAutoNum type="arabicParenR"/>
            </a:pPr>
            <a:r>
              <a:rPr lang="en-US" sz="1500" b="0" i="0" dirty="0">
                <a:solidFill>
                  <a:schemeClr val="bg1"/>
                </a:solidFill>
                <a:latin typeface="+mn-lt"/>
              </a:rPr>
              <a:t>Salt, pepper, &amp; Key Stretching algorithms</a:t>
            </a:r>
          </a:p>
          <a:p>
            <a:pPr marL="385763" indent="-385763">
              <a:buFont typeface="+mj-lt"/>
              <a:buAutoNum type="arabicParenR"/>
            </a:pPr>
            <a:r>
              <a:rPr lang="en-US" sz="1500" b="0" i="0" dirty="0">
                <a:solidFill>
                  <a:schemeClr val="bg1"/>
                </a:solidFill>
                <a:latin typeface="+mn-lt"/>
              </a:rPr>
              <a:t>Symmetric Algorithms</a:t>
            </a:r>
          </a:p>
          <a:p>
            <a:pPr marL="385763" indent="-385763">
              <a:buFont typeface="+mj-lt"/>
              <a:buAutoNum type="arabicParenR"/>
            </a:pPr>
            <a:r>
              <a:rPr lang="en-US" sz="1500" b="0" i="0" dirty="0">
                <a:solidFill>
                  <a:schemeClr val="bg1"/>
                </a:solidFill>
                <a:latin typeface="+mn-lt"/>
              </a:rPr>
              <a:t>Cipher Modes</a:t>
            </a:r>
          </a:p>
          <a:p>
            <a:pPr marL="385763" indent="-385763">
              <a:buFont typeface="+mj-lt"/>
              <a:buAutoNum type="arabicParenR"/>
            </a:pPr>
            <a:r>
              <a:rPr lang="en-US" sz="1500" b="0" i="0" dirty="0">
                <a:solidFill>
                  <a:schemeClr val="bg1"/>
                </a:solidFill>
                <a:latin typeface="+mn-lt"/>
              </a:rPr>
              <a:t>Asymmetric Algorithms</a:t>
            </a:r>
          </a:p>
          <a:p>
            <a:pPr marL="385763" indent="-385763">
              <a:buFont typeface="+mj-lt"/>
              <a:buAutoNum type="arabicParenR"/>
            </a:pPr>
            <a:r>
              <a:rPr lang="en-US" b="0" i="0" dirty="0">
                <a:solidFill>
                  <a:schemeClr val="bg1"/>
                </a:solidFill>
                <a:latin typeface="+mn-lt"/>
              </a:rPr>
              <a:t>Digital Signature</a:t>
            </a:r>
          </a:p>
          <a:p>
            <a:pPr marL="385763" indent="-385763">
              <a:buFont typeface="+mj-lt"/>
              <a:buAutoNum type="arabicParenR"/>
            </a:pPr>
            <a:r>
              <a:rPr lang="en-US" sz="1500" b="0" i="0" dirty="0">
                <a:solidFill>
                  <a:schemeClr val="bg1"/>
                </a:solidFill>
                <a:latin typeface="+mn-lt"/>
              </a:rPr>
              <a:t>Block Chain</a:t>
            </a:r>
          </a:p>
          <a:p>
            <a:pPr marL="385763" indent="-385763">
              <a:buFont typeface="+mj-lt"/>
              <a:buAutoNum type="arabicParenR"/>
            </a:pPr>
            <a:r>
              <a:rPr lang="en-US" b="0" i="0" dirty="0">
                <a:solidFill>
                  <a:schemeClr val="bg1"/>
                </a:solidFill>
                <a:latin typeface="+mn-lt"/>
              </a:rPr>
              <a:t>Public Ledger</a:t>
            </a:r>
            <a:endParaRPr lang="en-US" sz="1500" b="0" i="0" dirty="0">
              <a:solidFill>
                <a:schemeClr val="bg1"/>
              </a:solidFill>
              <a:latin typeface="+mn-lt"/>
            </a:endParaRPr>
          </a:p>
          <a:p>
            <a:pPr marL="385763" indent="-385763">
              <a:buFont typeface="+mj-lt"/>
              <a:buAutoNum type="arabicParenR"/>
            </a:pPr>
            <a:r>
              <a:rPr lang="en-US" sz="1500" b="0" i="0" dirty="0">
                <a:solidFill>
                  <a:schemeClr val="bg1"/>
                </a:solidFill>
                <a:latin typeface="+mn-lt"/>
              </a:rPr>
              <a:t>Obfuscation</a:t>
            </a:r>
          </a:p>
          <a:p>
            <a:endParaRPr lang="en-US" dirty="0">
              <a:solidFill>
                <a:schemeClr val="bg1"/>
              </a:solidFill>
            </a:endParaRPr>
          </a:p>
        </p:txBody>
      </p:sp>
      <p:sp>
        <p:nvSpPr>
          <p:cNvPr id="2" name="Title 1"/>
          <p:cNvSpPr>
            <a:spLocks noGrp="1"/>
          </p:cNvSpPr>
          <p:nvPr>
            <p:ph type="title"/>
          </p:nvPr>
        </p:nvSpPr>
        <p:spPr/>
        <p:txBody>
          <a:bodyPr>
            <a:noAutofit/>
          </a:bodyPr>
          <a:lstStyle/>
          <a:p>
            <a:r>
              <a:rPr lang="en-US" sz="2000" dirty="0"/>
              <a:t>Explain cryptography algorithms and their basic characteristics</a:t>
            </a:r>
          </a:p>
        </p:txBody>
      </p:sp>
      <p:sp>
        <p:nvSpPr>
          <p:cNvPr id="5" name="Slide Number Placeholder 3">
            <a:extLst>
              <a:ext uri="{FF2B5EF4-FFF2-40B4-BE49-F238E27FC236}">
                <a16:creationId xmlns:a16="http://schemas.microsoft.com/office/drawing/2014/main" id="{63CD713E-C29A-0046-8E80-B770FAFF2294}"/>
              </a:ext>
            </a:extLst>
          </p:cNvPr>
          <p:cNvSpPr txBox="1">
            <a:spLocks/>
          </p:cNvSpPr>
          <p:nvPr/>
        </p:nvSpPr>
        <p:spPr>
          <a:xfrm>
            <a:off x="7988300" y="4893469"/>
            <a:ext cx="11430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7CF8A19-3A9E-4ABC-B336-2FDDE321C72D}" type="slidenum">
              <a:rPr lang="en-US" sz="1100" smtClean="0"/>
              <a:pPr algn="r"/>
              <a:t>4</a:t>
            </a:fld>
            <a:endParaRPr lang="en-US" sz="1100"/>
          </a:p>
        </p:txBody>
      </p:sp>
      <p:sp>
        <p:nvSpPr>
          <p:cNvPr id="6" name="Slide Number Placeholder 3">
            <a:extLst>
              <a:ext uri="{FF2B5EF4-FFF2-40B4-BE49-F238E27FC236}">
                <a16:creationId xmlns:a16="http://schemas.microsoft.com/office/drawing/2014/main" id="{2D27324C-6E2B-B443-9B97-AB039CDB8D04}"/>
              </a:ext>
            </a:extLst>
          </p:cNvPr>
          <p:cNvSpPr txBox="1">
            <a:spLocks/>
          </p:cNvSpPr>
          <p:nvPr/>
        </p:nvSpPr>
        <p:spPr>
          <a:xfrm>
            <a:off x="7988300" y="4874615"/>
            <a:ext cx="11430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B7CF8A19-3A9E-4ABC-B336-2FDDE321C72D}" type="slidenum">
              <a:rPr lang="en-US" sz="1000" smtClean="0">
                <a:solidFill>
                  <a:schemeClr val="bg1"/>
                </a:solidFill>
              </a:rPr>
              <a:pPr algn="ctr"/>
              <a:t>4</a:t>
            </a:fld>
            <a:endParaRPr lang="en-US" sz="1000">
              <a:solidFill>
                <a:schemeClr val="bg1"/>
              </a:solidFill>
            </a:endParaRPr>
          </a:p>
        </p:txBody>
      </p:sp>
    </p:spTree>
    <p:extLst>
      <p:ext uri="{BB962C8B-B14F-4D97-AF65-F5344CB8AC3E}">
        <p14:creationId xmlns:p14="http://schemas.microsoft.com/office/powerpoint/2010/main" val="34488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solidFill>
                  <a:srgbClr val="17406D">
                    <a:lumMod val="40000"/>
                    <a:lumOff val="60000"/>
                  </a:srgbClr>
                </a:solidFill>
              </a:rPr>
              <a:t>Public key infrastructure (PKI)</a:t>
            </a:r>
            <a:endParaRPr lang="en-US" dirty="0"/>
          </a:p>
          <a:p>
            <a:pPr lvl="1"/>
            <a:r>
              <a:rPr lang="en-US" dirty="0"/>
              <a:t>Trust model</a:t>
            </a:r>
          </a:p>
          <a:p>
            <a:pPr lvl="2"/>
            <a:r>
              <a:rPr lang="en-US" b="0" dirty="0"/>
              <a:t>A trust model proves the authenticity of a certificate; there are two trust models:</a:t>
            </a:r>
          </a:p>
          <a:p>
            <a:pPr lvl="3"/>
            <a:r>
              <a:rPr lang="en-US" b="0" dirty="0"/>
              <a:t>Hierarchical trust model</a:t>
            </a:r>
          </a:p>
          <a:p>
            <a:pPr lvl="4"/>
            <a:r>
              <a:rPr lang="en-US" b="0" dirty="0"/>
              <a:t>Uses a hierarchy from the root CA down to the intermediary</a:t>
            </a:r>
          </a:p>
          <a:p>
            <a:pPr lvl="3"/>
            <a:r>
              <a:rPr lang="en-US" b="0" dirty="0"/>
              <a:t>Bridge trust model</a:t>
            </a:r>
          </a:p>
          <a:p>
            <a:pPr lvl="4"/>
            <a:r>
              <a:rPr lang="en-US" b="0" dirty="0"/>
              <a:t>Two separate PKI environments trust each other</a:t>
            </a:r>
          </a:p>
          <a:p>
            <a:endParaRPr lang="en-US" dirty="0"/>
          </a:p>
        </p:txBody>
      </p:sp>
      <p:sp>
        <p:nvSpPr>
          <p:cNvPr id="3" name="Title 2"/>
          <p:cNvSpPr>
            <a:spLocks noGrp="1"/>
          </p:cNvSpPr>
          <p:nvPr>
            <p:ph type="title"/>
          </p:nvPr>
        </p:nvSpPr>
        <p:spPr/>
        <p:txBody>
          <a:bodyPr/>
          <a:lstStyle/>
          <a:p>
            <a:r>
              <a:rPr lang="en-US" dirty="0"/>
              <a:t>3.9 Given a scenario, implement public key infrastructure</a:t>
            </a:r>
          </a:p>
        </p:txBody>
      </p:sp>
      <p:sp>
        <p:nvSpPr>
          <p:cNvPr id="4" name="Slide Number Placeholder 3"/>
          <p:cNvSpPr>
            <a:spLocks noGrp="1"/>
          </p:cNvSpPr>
          <p:nvPr>
            <p:ph type="sldNum" sz="quarter" idx="4"/>
          </p:nvPr>
        </p:nvSpPr>
        <p:spPr/>
        <p:txBody>
          <a:bodyPr/>
          <a:lstStyle/>
          <a:p>
            <a:pPr defTabSz="342900">
              <a:defRPr/>
            </a:pPr>
            <a:fld id="{CF8BF5C1-0C31-4117-9346-26B34DEE768C}" type="slidenum">
              <a:rPr lang="en-US" altLang="en-US" smtClean="0"/>
              <a:pPr defTabSz="342900">
                <a:defRPr/>
              </a:pPr>
              <a:t>40</a:t>
            </a:fld>
            <a:endParaRPr lang="en-US" altLang="en-US" dirty="0"/>
          </a:p>
        </p:txBody>
      </p:sp>
    </p:spTree>
    <p:extLst>
      <p:ext uri="{BB962C8B-B14F-4D97-AF65-F5344CB8AC3E}">
        <p14:creationId xmlns:p14="http://schemas.microsoft.com/office/powerpoint/2010/main" val="1793883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noProof="0" dirty="0"/>
              <a:t>Certificate Authorities and Trust Models</a:t>
            </a:r>
          </a:p>
        </p:txBody>
      </p:sp>
      <p:sp>
        <p:nvSpPr>
          <p:cNvPr id="3" name="Slide Number Placeholder 2">
            <a:extLst>
              <a:ext uri="{FF2B5EF4-FFF2-40B4-BE49-F238E27FC236}">
                <a16:creationId xmlns:a16="http://schemas.microsoft.com/office/drawing/2014/main" id="{40AB38F5-8778-4CD5-979F-E0C86A718249}"/>
              </a:ext>
            </a:extLst>
          </p:cNvPr>
          <p:cNvSpPr>
            <a:spLocks noGrp="1"/>
          </p:cNvSpPr>
          <p:nvPr>
            <p:ph type="sldNum" sz="quarter" idx="4"/>
          </p:nvPr>
        </p:nvSpPr>
        <p:spPr/>
        <p:txBody>
          <a:bodyPr/>
          <a:lstStyle/>
          <a:p>
            <a:fld id="{B7CF8A19-3A9E-4ABC-B336-2FDDE321C72D}" type="slidenum">
              <a:rPr lang="en-US" smtClean="0"/>
              <a:pPr/>
              <a:t>41</a:t>
            </a:fld>
            <a:endParaRPr lang="en-US"/>
          </a:p>
        </p:txBody>
      </p:sp>
      <p:sp>
        <p:nvSpPr>
          <p:cNvPr id="13316" name="Rectangle 4"/>
          <p:cNvSpPr>
            <a:spLocks noGrp="1" noChangeArrowheads="1"/>
          </p:cNvSpPr>
          <p:nvPr>
            <p:ph sz="half" idx="4294967295"/>
          </p:nvPr>
        </p:nvSpPr>
        <p:spPr>
          <a:xfrm>
            <a:off x="365760" y="3633661"/>
            <a:ext cx="4149725" cy="912701"/>
          </a:xfrm>
          <a:prstGeom prst="rect">
            <a:avLst/>
          </a:prstGeom>
        </p:spPr>
        <p:txBody>
          <a:bodyPr>
            <a:normAutofit/>
          </a:bodyPr>
          <a:lstStyle/>
          <a:p>
            <a:pPr marL="205740" lvl="1" indent="-205740">
              <a:spcBef>
                <a:spcPts val="900"/>
              </a:spcBef>
              <a:buClr>
                <a:schemeClr val="tx2">
                  <a:lumMod val="40000"/>
                  <a:lumOff val="60000"/>
                </a:schemeClr>
              </a:buClr>
              <a:buSzPct val="100000"/>
              <a:buFont typeface="Arial" panose="020B0604020202020204" pitchFamily="34" charset="0"/>
              <a:buChar char="•"/>
            </a:pPr>
            <a:r>
              <a:rPr lang="en-US" sz="1200" b="0" dirty="0">
                <a:solidFill>
                  <a:schemeClr val="bg1"/>
                </a:solidFill>
                <a:latin typeface="Calibri" panose="020F0502020204030204" pitchFamily="34" charset="0"/>
                <a:cs typeface="Calibri" panose="020F0502020204030204" pitchFamily="34" charset="0"/>
              </a:rPr>
              <a:t>Ensure validity of certificates and users</a:t>
            </a:r>
          </a:p>
          <a:p>
            <a:pPr marL="205740" lvl="1" indent="-205740">
              <a:spcBef>
                <a:spcPts val="900"/>
              </a:spcBef>
              <a:buClr>
                <a:schemeClr val="tx2">
                  <a:lumMod val="40000"/>
                  <a:lumOff val="60000"/>
                </a:schemeClr>
              </a:buClr>
              <a:buSzPct val="100000"/>
              <a:buFont typeface="Arial" panose="020B0604020202020204" pitchFamily="34" charset="0"/>
              <a:buChar char="•"/>
            </a:pPr>
            <a:r>
              <a:rPr lang="en-US" sz="1200" b="0" dirty="0">
                <a:solidFill>
                  <a:schemeClr val="bg1"/>
                </a:solidFill>
                <a:latin typeface="Calibri" panose="020F0502020204030204" pitchFamily="34" charset="0"/>
                <a:cs typeface="Calibri" panose="020F0502020204030204" pitchFamily="34" charset="0"/>
              </a:rPr>
              <a:t>Establish trustworthy working procedures</a:t>
            </a:r>
          </a:p>
          <a:p>
            <a:pPr marL="205740" lvl="1" indent="-205740">
              <a:spcBef>
                <a:spcPts val="900"/>
              </a:spcBef>
              <a:buClr>
                <a:schemeClr val="tx2">
                  <a:lumMod val="40000"/>
                  <a:lumOff val="60000"/>
                </a:schemeClr>
              </a:buClr>
              <a:buSzPct val="100000"/>
              <a:buFont typeface="Arial" panose="020B0604020202020204" pitchFamily="34" charset="0"/>
              <a:buChar char="•"/>
            </a:pPr>
            <a:r>
              <a:rPr lang="en-US" sz="1200" b="0" dirty="0">
                <a:solidFill>
                  <a:schemeClr val="bg1"/>
                </a:solidFill>
                <a:latin typeface="Calibri" panose="020F0502020204030204" pitchFamily="34" charset="0"/>
                <a:cs typeface="Calibri" panose="020F0502020204030204" pitchFamily="34" charset="0"/>
              </a:rPr>
              <a:t>Manage servers and keys</a:t>
            </a:r>
          </a:p>
        </p:txBody>
      </p:sp>
      <p:sp>
        <p:nvSpPr>
          <p:cNvPr id="9" name="Content Placeholder 10">
            <a:extLst>
              <a:ext uri="{FF2B5EF4-FFF2-40B4-BE49-F238E27FC236}">
                <a16:creationId xmlns:a16="http://schemas.microsoft.com/office/drawing/2014/main" id="{09CFC531-4423-2040-9790-15EB934C7890}"/>
              </a:ext>
            </a:extLst>
          </p:cNvPr>
          <p:cNvSpPr>
            <a:spLocks noGrp="1"/>
          </p:cNvSpPr>
          <p:nvPr>
            <p:ph sz="half" idx="1"/>
          </p:nvPr>
        </p:nvSpPr>
        <p:spPr>
          <a:xfrm>
            <a:off x="365760" y="859752"/>
            <a:ext cx="3163478" cy="2589377"/>
          </a:xfrm>
        </p:spPr>
        <p:txBody>
          <a:bodyPr/>
          <a:lstStyle/>
          <a:p>
            <a:r>
              <a:rPr lang="en-US" dirty="0"/>
              <a:t>Hierarchical/Bridge chain of trust</a:t>
            </a:r>
          </a:p>
          <a:p>
            <a:pPr lvl="2"/>
            <a:r>
              <a:rPr lang="en-US" sz="1200" b="0" dirty="0"/>
              <a:t>A trust model proves the authenticity of a certificate; there are two trust models:</a:t>
            </a:r>
          </a:p>
          <a:p>
            <a:pPr lvl="3"/>
            <a:r>
              <a:rPr lang="en-US" sz="1200" b="0" dirty="0"/>
              <a:t>Hierarchical trust model</a:t>
            </a:r>
          </a:p>
          <a:p>
            <a:pPr lvl="4"/>
            <a:r>
              <a:rPr lang="en-US" sz="1200" b="0" dirty="0"/>
              <a:t>Uses a hierarchy from the root CA down to the intermediary</a:t>
            </a:r>
          </a:p>
          <a:p>
            <a:pPr lvl="3"/>
            <a:r>
              <a:rPr lang="en-US" sz="1200" b="0" dirty="0"/>
              <a:t>Bridge trust model</a:t>
            </a:r>
          </a:p>
          <a:p>
            <a:pPr lvl="4"/>
            <a:r>
              <a:rPr lang="en-US" sz="1200" b="0" dirty="0"/>
              <a:t>Two separate PKI environments trust each other</a:t>
            </a:r>
          </a:p>
          <a:p>
            <a:endParaRPr lang="en-US" sz="1200" dirty="0"/>
          </a:p>
          <a:p>
            <a:endParaRPr lang="en-US" dirty="0"/>
          </a:p>
          <a:p>
            <a:endParaRPr lang="en-US" dirty="0"/>
          </a:p>
        </p:txBody>
      </p:sp>
      <p:sp>
        <p:nvSpPr>
          <p:cNvPr id="11" name="TextBox 10">
            <a:extLst>
              <a:ext uri="{FF2B5EF4-FFF2-40B4-BE49-F238E27FC236}">
                <a16:creationId xmlns:a16="http://schemas.microsoft.com/office/drawing/2014/main" id="{477E0331-83C9-E54C-B510-38543CCD94C9}"/>
              </a:ext>
            </a:extLst>
          </p:cNvPr>
          <p:cNvSpPr txBox="1"/>
          <p:nvPr/>
        </p:nvSpPr>
        <p:spPr>
          <a:xfrm>
            <a:off x="365760" y="3250844"/>
            <a:ext cx="4572000" cy="323165"/>
          </a:xfrm>
          <a:prstGeom prst="rect">
            <a:avLst/>
          </a:prstGeom>
          <a:noFill/>
        </p:spPr>
        <p:txBody>
          <a:bodyPr wrap="square">
            <a:spAutoFit/>
          </a:bodyPr>
          <a:lstStyle/>
          <a:p>
            <a:r>
              <a:rPr lang="en-US" sz="1500" b="1" i="1" dirty="0">
                <a:solidFill>
                  <a:schemeClr val="tx2">
                    <a:lumMod val="40000"/>
                    <a:lumOff val="60000"/>
                  </a:schemeClr>
                </a:solidFill>
                <a:latin typeface="Calibri" panose="020F0502020204030204" pitchFamily="34" charset="0"/>
                <a:cs typeface="Calibri" panose="020F0502020204030204" pitchFamily="34" charset="0"/>
              </a:rPr>
              <a:t>What Certificate Authorities Do…</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1264" y="874278"/>
            <a:ext cx="5076976" cy="3945013"/>
          </a:xfrm>
          <a:prstGeom prst="rect">
            <a:avLst/>
          </a:prstGeom>
        </p:spPr>
      </p:pic>
    </p:spTree>
    <p:extLst>
      <p:ext uri="{BB962C8B-B14F-4D97-AF65-F5344CB8AC3E}">
        <p14:creationId xmlns:p14="http://schemas.microsoft.com/office/powerpoint/2010/main" val="2575362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D6EB9-77CA-CB4B-A7DA-6B9F16405F7D}"/>
              </a:ext>
            </a:extLst>
          </p:cNvPr>
          <p:cNvSpPr>
            <a:spLocks noGrp="1"/>
          </p:cNvSpPr>
          <p:nvPr>
            <p:ph type="title"/>
          </p:nvPr>
        </p:nvSpPr>
        <p:spPr/>
        <p:txBody>
          <a:bodyPr/>
          <a:lstStyle/>
          <a:p>
            <a:r>
              <a:rPr lang="en-US" dirty="0"/>
              <a:t>SSL Certificate Chain Explained (Game of Thrones style)</a:t>
            </a:r>
            <a:br>
              <a:rPr lang="en-US" dirty="0"/>
            </a:br>
            <a:endParaRPr lang="en-US" dirty="0"/>
          </a:p>
        </p:txBody>
      </p:sp>
      <p:sp>
        <p:nvSpPr>
          <p:cNvPr id="4" name="Slide Number Placeholder 3">
            <a:extLst>
              <a:ext uri="{FF2B5EF4-FFF2-40B4-BE49-F238E27FC236}">
                <a16:creationId xmlns:a16="http://schemas.microsoft.com/office/drawing/2014/main" id="{059729F7-8F2A-1C42-8AE8-E821B21264DC}"/>
              </a:ext>
            </a:extLst>
          </p:cNvPr>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42</a:t>
            </a:fld>
            <a:endParaRPr lang="en-US" altLang="en-US" dirty="0">
              <a:solidFill>
                <a:prstClr val="white"/>
              </a:solidFill>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Web Video Player">
                <a:extLst>
                  <a:ext uri="{FF2B5EF4-FFF2-40B4-BE49-F238E27FC236}">
                    <a16:creationId xmlns:a16="http://schemas.microsoft.com/office/drawing/2014/main" id="{06364BA8-296C-16A9-BEF8-5EEB5ECD3709}"/>
                  </a:ext>
                </a:extLst>
              </p:cNvPr>
              <p:cNvGraphicFramePr>
                <a:graphicFrameLocks noGrp="1"/>
              </p:cNvGraphicFramePr>
              <p:nvPr/>
            </p:nvGraphicFramePr>
            <p:xfrm>
              <a:off x="-63500" y="-38100"/>
              <a:ext cx="9271000" cy="52197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title="Web Video Player">
                <a:extLst>
                  <a:ext uri="{FF2B5EF4-FFF2-40B4-BE49-F238E27FC236}">
                    <a16:creationId xmlns:a16="http://schemas.microsoft.com/office/drawing/2014/main" id="{06364BA8-296C-16A9-BEF8-5EEB5ECD3709}"/>
                  </a:ext>
                </a:extLst>
              </p:cNvPr>
              <p:cNvPicPr>
                <a:picLocks noGrp="1" noRot="1" noChangeAspect="1" noMove="1" noResize="1" noEditPoints="1" noAdjustHandles="1" noChangeArrowheads="1" noChangeShapeType="1"/>
              </p:cNvPicPr>
              <p:nvPr/>
            </p:nvPicPr>
            <p:blipFill>
              <a:blip r:embed="rId4"/>
              <a:stretch>
                <a:fillRect/>
              </a:stretch>
            </p:blipFill>
            <p:spPr>
              <a:xfrm>
                <a:off x="-63500" y="-38100"/>
                <a:ext cx="9271000" cy="5219700"/>
              </a:xfrm>
              <a:prstGeom prst="rect">
                <a:avLst/>
              </a:prstGeom>
            </p:spPr>
          </p:pic>
        </mc:Fallback>
      </mc:AlternateContent>
    </p:spTree>
    <p:extLst>
      <p:ext uri="{BB962C8B-B14F-4D97-AF65-F5344CB8AC3E}">
        <p14:creationId xmlns:p14="http://schemas.microsoft.com/office/powerpoint/2010/main" val="3071607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referRelativeResize="0">
            <a:picLocks/>
          </p:cNvPicPr>
          <p:nvPr/>
        </p:nvPicPr>
        <p:blipFill>
          <a:blip r:embed="rId2"/>
          <a:stretch>
            <a:fillRect/>
          </a:stretch>
        </p:blipFill>
        <p:spPr>
          <a:xfrm>
            <a:off x="5101721" y="892975"/>
            <a:ext cx="2434590" cy="3086100"/>
          </a:xfrm>
          <a:prstGeom prst="rect">
            <a:avLst/>
          </a:prstGeom>
        </p:spPr>
      </p:pic>
      <p:sp>
        <p:nvSpPr>
          <p:cNvPr id="2" name="Content Placeholder 1"/>
          <p:cNvSpPr>
            <a:spLocks noGrp="1"/>
          </p:cNvSpPr>
          <p:nvPr>
            <p:ph sz="half" idx="1"/>
          </p:nvPr>
        </p:nvSpPr>
        <p:spPr/>
        <p:txBody>
          <a:bodyPr/>
          <a:lstStyle/>
          <a:p>
            <a:pPr lvl="0"/>
            <a:r>
              <a:rPr lang="en-US" dirty="0"/>
              <a:t>Certification Path</a:t>
            </a:r>
          </a:p>
          <a:p>
            <a:pPr lvl="1"/>
            <a:r>
              <a:rPr lang="en-US" dirty="0"/>
              <a:t>Certificate Chain of Trust</a:t>
            </a:r>
          </a:p>
          <a:p>
            <a:pPr lvl="2"/>
            <a:r>
              <a:rPr lang="en-US" b="0" dirty="0"/>
              <a:t>Root CA </a:t>
            </a:r>
          </a:p>
          <a:p>
            <a:pPr lvl="3"/>
            <a:r>
              <a:rPr lang="en-US" sz="1125" b="0" spc="75" dirty="0">
                <a:latin typeface="Courier New" panose="02070309020205020404" pitchFamily="49" charset="0"/>
                <a:cs typeface="Courier New" panose="02070309020205020404" pitchFamily="49" charset="0"/>
              </a:rPr>
              <a:t>DigiCert Global Root CA</a:t>
            </a:r>
          </a:p>
          <a:p>
            <a:pPr lvl="3"/>
            <a:endParaRPr lang="en-US" sz="1200" b="0" dirty="0">
              <a:latin typeface="Courier Std" panose="02070409020205020404" pitchFamily="49" charset="0"/>
            </a:endParaRPr>
          </a:p>
          <a:p>
            <a:pPr lvl="2"/>
            <a:r>
              <a:rPr lang="en-US" b="0" dirty="0"/>
              <a:t>Intermediary CA (Issuing CA or Issuer)</a:t>
            </a:r>
          </a:p>
          <a:p>
            <a:pPr lvl="3"/>
            <a:r>
              <a:rPr lang="en-US" sz="1125" b="0" spc="75" dirty="0">
                <a:latin typeface="Courier New" panose="02070309020205020404" pitchFamily="49" charset="0"/>
                <a:cs typeface="Courier New" panose="02070309020205020404" pitchFamily="49" charset="0"/>
              </a:rPr>
              <a:t>DigiCert SHA2 Secure Server CA</a:t>
            </a:r>
          </a:p>
          <a:p>
            <a:pPr lvl="3"/>
            <a:endParaRPr lang="en-US" sz="1200" b="0" dirty="0">
              <a:latin typeface="Courier Std" panose="02070409020205020404" pitchFamily="49" charset="0"/>
            </a:endParaRPr>
          </a:p>
          <a:p>
            <a:pPr lvl="2"/>
            <a:r>
              <a:rPr lang="en-US" b="0" dirty="0"/>
              <a:t>End Entity (User)</a:t>
            </a:r>
          </a:p>
          <a:p>
            <a:pPr lvl="3"/>
            <a:r>
              <a:rPr lang="en-US" sz="1125" b="0" spc="75" dirty="0">
                <a:latin typeface="Courier New" panose="02070309020205020404" pitchFamily="49" charset="0"/>
                <a:cs typeface="Courier New" panose="02070309020205020404" pitchFamily="49" charset="0"/>
              </a:rPr>
              <a:t>*comptia.org </a:t>
            </a:r>
          </a:p>
          <a:p>
            <a:pPr lvl="1"/>
            <a:endParaRPr lang="en-US" dirty="0"/>
          </a:p>
        </p:txBody>
      </p:sp>
      <p:sp>
        <p:nvSpPr>
          <p:cNvPr id="10" name="Title 9"/>
          <p:cNvSpPr>
            <a:spLocks noGrp="1"/>
          </p:cNvSpPr>
          <p:nvPr>
            <p:ph type="title"/>
          </p:nvPr>
        </p:nvSpPr>
        <p:spPr/>
        <p:txBody>
          <a:bodyPr/>
          <a:lstStyle/>
          <a:p>
            <a:r>
              <a:rPr lang="en-US" dirty="0"/>
              <a:t>3.9 Given a scenario, implement public key infrastructure</a:t>
            </a:r>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43</a:t>
            </a:fld>
            <a:endParaRPr lang="en-US" altLang="en-US" dirty="0"/>
          </a:p>
        </p:txBody>
      </p:sp>
      <p:sp>
        <p:nvSpPr>
          <p:cNvPr id="13" name="Rectangle 12"/>
          <p:cNvSpPr/>
          <p:nvPr/>
        </p:nvSpPr>
        <p:spPr>
          <a:xfrm>
            <a:off x="5320795" y="3646004"/>
            <a:ext cx="1064330" cy="276999"/>
          </a:xfrm>
          <a:prstGeom prst="rect">
            <a:avLst/>
          </a:prstGeom>
          <a:solidFill>
            <a:schemeClr val="bg1"/>
          </a:solidFill>
          <a:ln>
            <a:solidFill>
              <a:schemeClr val="tx1"/>
            </a:solidFill>
          </a:ln>
          <a:effectLst>
            <a:outerShdw blurRad="50800" dist="76200" dir="5400000" rotWithShape="0">
              <a:prstClr val="black">
                <a:alpha val="70000"/>
              </a:prstClr>
            </a:outerShdw>
          </a:effectLst>
        </p:spPr>
        <p:txBody>
          <a:bodyPr wrap="none">
            <a:spAutoFit/>
          </a:bodyPr>
          <a:lstStyle/>
          <a:p>
            <a:r>
              <a:rPr lang="en-US" sz="1200" b="1" dirty="0">
                <a:latin typeface="Calibri" panose="020F0502020204030204" pitchFamily="34" charset="0"/>
                <a:cs typeface="Calibri" panose="020F0502020204030204" pitchFamily="34" charset="0"/>
              </a:rPr>
              <a:t>No trust error</a:t>
            </a:r>
          </a:p>
        </p:txBody>
      </p:sp>
      <p:cxnSp>
        <p:nvCxnSpPr>
          <p:cNvPr id="14" name="Straight Arrow Connector 13"/>
          <p:cNvCxnSpPr>
            <a:stCxn id="13" idx="0"/>
          </p:cNvCxnSpPr>
          <p:nvPr/>
        </p:nvCxnSpPr>
        <p:spPr>
          <a:xfrm flipH="1" flipV="1">
            <a:off x="5829300" y="3276600"/>
            <a:ext cx="1371" cy="369404"/>
          </a:xfrm>
          <a:prstGeom prst="straightConnector1">
            <a:avLst/>
          </a:prstGeom>
          <a:ln w="28575">
            <a:solidFill>
              <a:schemeClr val="tx2">
                <a:lumMod val="40000"/>
                <a:lumOff val="60000"/>
              </a:schemeClr>
            </a:solidFill>
            <a:prstDash val="solid"/>
            <a:tailEnd type="triangle"/>
          </a:ln>
          <a:effectLst>
            <a:outerShdw blurRad="50800" dist="76200" dir="5400000" rotWithShape="0">
              <a:prstClr val="black">
                <a:alpha val="7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814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solidFill>
                  <a:srgbClr val="17406D">
                    <a:lumMod val="40000"/>
                    <a:lumOff val="60000"/>
                  </a:srgbClr>
                </a:solidFill>
              </a:rPr>
              <a:t>Public key infrastructure (PKI)</a:t>
            </a:r>
            <a:endParaRPr lang="en-US" dirty="0"/>
          </a:p>
          <a:p>
            <a:pPr lvl="1"/>
            <a:r>
              <a:rPr lang="en-US" dirty="0"/>
              <a:t>Certificate signing request (CSR)</a:t>
            </a:r>
          </a:p>
          <a:p>
            <a:pPr lvl="2">
              <a:lnSpc>
                <a:spcPct val="120000"/>
              </a:lnSpc>
            </a:pPr>
            <a:r>
              <a:rPr lang="en-US" b="0" dirty="0"/>
              <a:t>Process of requesting a new certificate</a:t>
            </a:r>
          </a:p>
          <a:p>
            <a:pPr lvl="2">
              <a:lnSpc>
                <a:spcPct val="120000"/>
              </a:lnSpc>
            </a:pPr>
            <a:r>
              <a:rPr lang="en-US" b="0" dirty="0"/>
              <a:t>Two keys are generated, and the public is sent to the CA</a:t>
            </a:r>
          </a:p>
          <a:p>
            <a:pPr lvl="3">
              <a:lnSpc>
                <a:spcPct val="120000"/>
              </a:lnSpc>
            </a:pPr>
            <a:r>
              <a:rPr lang="en-US" b="0" dirty="0"/>
              <a:t>Create the RSA-based public key, which is used to create the private key</a:t>
            </a:r>
          </a:p>
          <a:p>
            <a:pPr lvl="3">
              <a:lnSpc>
                <a:spcPct val="120000"/>
              </a:lnSpc>
            </a:pPr>
            <a:r>
              <a:rPr lang="en-US" b="0" dirty="0"/>
              <a:t>Include the public key in the CSR </a:t>
            </a:r>
          </a:p>
          <a:p>
            <a:pPr lvl="3">
              <a:lnSpc>
                <a:spcPct val="120000"/>
              </a:lnSpc>
            </a:pPr>
            <a:r>
              <a:rPr lang="en-US" b="0" dirty="0"/>
              <a:t>The CA will embed the public key in the certificate</a:t>
            </a:r>
          </a:p>
          <a:p>
            <a:endParaRPr lang="en-US" dirty="0"/>
          </a:p>
        </p:txBody>
      </p:sp>
      <p:sp>
        <p:nvSpPr>
          <p:cNvPr id="3" name="Title 2"/>
          <p:cNvSpPr>
            <a:spLocks noGrp="1"/>
          </p:cNvSpPr>
          <p:nvPr>
            <p:ph type="title"/>
          </p:nvPr>
        </p:nvSpPr>
        <p:spPr/>
        <p:txBody>
          <a:bodyPr/>
          <a:lstStyle/>
          <a:p>
            <a:r>
              <a:rPr lang="en-US" dirty="0"/>
              <a:t>3.9 Given a scenario, implement public key infrastructure</a:t>
            </a:r>
          </a:p>
        </p:txBody>
      </p:sp>
      <p:sp>
        <p:nvSpPr>
          <p:cNvPr id="4" name="Slide Number Placeholder 3"/>
          <p:cNvSpPr>
            <a:spLocks noGrp="1"/>
          </p:cNvSpPr>
          <p:nvPr>
            <p:ph type="sldNum" sz="quarter" idx="4"/>
          </p:nvPr>
        </p:nvSpPr>
        <p:spPr/>
        <p:txBody>
          <a:bodyPr/>
          <a:lstStyle/>
          <a:p>
            <a:pPr defTabSz="342900">
              <a:defRPr/>
            </a:pPr>
            <a:fld id="{CF8BF5C1-0C31-4117-9346-26B34DEE768C}" type="slidenum">
              <a:rPr lang="en-US" altLang="en-US">
                <a:solidFill>
                  <a:prstClr val="white"/>
                </a:solidFill>
              </a:rPr>
              <a:pPr defTabSz="342900">
                <a:defRPr/>
              </a:pPr>
              <a:t>44</a:t>
            </a:fld>
            <a:endParaRPr lang="en-US" altLang="en-US" dirty="0">
              <a:solidFill>
                <a:prstClr val="white"/>
              </a:solidFill>
            </a:endParaRPr>
          </a:p>
        </p:txBody>
      </p:sp>
    </p:spTree>
    <p:extLst>
      <p:ext uri="{BB962C8B-B14F-4D97-AF65-F5344CB8AC3E}">
        <p14:creationId xmlns:p14="http://schemas.microsoft.com/office/powerpoint/2010/main" val="4216607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Certificate Attributes</a:t>
            </a:r>
          </a:p>
        </p:txBody>
      </p:sp>
      <p:sp>
        <p:nvSpPr>
          <p:cNvPr id="2" name="Title 1"/>
          <p:cNvSpPr>
            <a:spLocks noGrp="1"/>
          </p:cNvSpPr>
          <p:nvPr>
            <p:ph type="title"/>
          </p:nvPr>
        </p:nvSpPr>
        <p:spPr/>
        <p:txBody>
          <a:bodyPr/>
          <a:lstStyle/>
          <a:p>
            <a:r>
              <a:rPr lang="en-US"/>
              <a:t>3.9 Given a scenario, implement public key infrastructure</a:t>
            </a:r>
            <a:endParaRPr lang="en-US" dirty="0"/>
          </a:p>
        </p:txBody>
      </p:sp>
      <p:sp>
        <p:nvSpPr>
          <p:cNvPr id="9" name="Slide Number Placeholder 3"/>
          <p:cNvSpPr>
            <a:spLocks noGrp="1"/>
          </p:cNvSpPr>
          <p:nvPr>
            <p:ph type="sldNum" sz="quarter" idx="4"/>
          </p:nvPr>
        </p:nvSpPr>
        <p:spPr/>
        <p:txBody>
          <a:bodyPr/>
          <a:lstStyle/>
          <a:p>
            <a:pPr lvl="0"/>
            <a:fld id="{CF8BF5C1-0C31-4117-9346-26B34DEE768C}" type="slidenum">
              <a:rPr lang="en-US" altLang="en-US" noProof="0" smtClean="0"/>
              <a:pPr lvl="0"/>
              <a:t>45</a:t>
            </a:fld>
            <a:endParaRPr lang="en-US" altLang="en-US" noProof="0" dirty="0"/>
          </a:p>
        </p:txBody>
      </p:sp>
      <p:pic>
        <p:nvPicPr>
          <p:cNvPr id="22" name="Picture 21"/>
          <p:cNvPicPr>
            <a:picLocks noChangeAspect="1"/>
          </p:cNvPicPr>
          <p:nvPr/>
        </p:nvPicPr>
        <p:blipFill rotWithShape="1">
          <a:blip r:embed="rId2"/>
          <a:srcRect l="105" r="-919"/>
          <a:stretch/>
        </p:blipFill>
        <p:spPr>
          <a:xfrm>
            <a:off x="2624447" y="953912"/>
            <a:ext cx="5023262" cy="372411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56600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9297B3-C8B5-86C4-1849-3E6A0A69ABC2}"/>
              </a:ext>
            </a:extLst>
          </p:cNvPr>
          <p:cNvSpPr>
            <a:spLocks noGrp="1"/>
          </p:cNvSpPr>
          <p:nvPr>
            <p:ph type="title"/>
          </p:nvPr>
        </p:nvSpPr>
        <p:spPr/>
        <p:txBody>
          <a:bodyPr/>
          <a:lstStyle/>
          <a:p>
            <a:r>
              <a:rPr lang="en-US" dirty="0">
                <a:solidFill>
                  <a:srgbClr val="17406D">
                    <a:lumMod val="40000"/>
                    <a:lumOff val="60000"/>
                  </a:srgbClr>
                </a:solidFill>
              </a:rPr>
              <a:t>3.9 Given a scenario, implement public key infrastructure</a:t>
            </a:r>
            <a:endParaRPr lang="en-US" dirty="0"/>
          </a:p>
        </p:txBody>
      </p:sp>
      <p:sp>
        <p:nvSpPr>
          <p:cNvPr id="4" name="Slide Number Placeholder 3">
            <a:extLst>
              <a:ext uri="{FF2B5EF4-FFF2-40B4-BE49-F238E27FC236}">
                <a16:creationId xmlns:a16="http://schemas.microsoft.com/office/drawing/2014/main" id="{2B99ED2C-BF73-D433-84B5-C093A51961B3}"/>
              </a:ext>
            </a:extLst>
          </p:cNvPr>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46</a:t>
            </a:fld>
            <a:endParaRPr lang="en-US" altLang="en-US" dirty="0">
              <a:solidFill>
                <a:prstClr val="white"/>
              </a:solidFill>
            </a:endParaRPr>
          </a:p>
        </p:txBody>
      </p:sp>
      <p:sp>
        <p:nvSpPr>
          <p:cNvPr id="5" name="Content Placeholder 2">
            <a:extLst>
              <a:ext uri="{FF2B5EF4-FFF2-40B4-BE49-F238E27FC236}">
                <a16:creationId xmlns:a16="http://schemas.microsoft.com/office/drawing/2014/main" id="{86EB5884-0BE8-D39D-39B9-758C606EFA1F}"/>
              </a:ext>
            </a:extLst>
          </p:cNvPr>
          <p:cNvSpPr>
            <a:spLocks noGrp="1"/>
          </p:cNvSpPr>
          <p:nvPr>
            <p:ph sz="half" idx="1"/>
          </p:nvPr>
        </p:nvSpPr>
        <p:spPr>
          <a:xfrm>
            <a:off x="341927" y="968991"/>
            <a:ext cx="4030048" cy="3376241"/>
          </a:xfrm>
        </p:spPr>
        <p:txBody>
          <a:bodyPr>
            <a:normAutofit fontScale="77500" lnSpcReduction="20000"/>
          </a:bodyPr>
          <a:lstStyle/>
          <a:p>
            <a:r>
              <a:rPr lang="en-US" dirty="0"/>
              <a:t>Common Name (CN)</a:t>
            </a:r>
          </a:p>
          <a:p>
            <a:pPr lvl="1"/>
            <a:r>
              <a:rPr lang="en-US" sz="1400" b="0" dirty="0"/>
              <a:t>Legacy method of recording FQDN</a:t>
            </a:r>
          </a:p>
          <a:p>
            <a:pPr lvl="1"/>
            <a:r>
              <a:rPr lang="en-US" sz="1400" b="0" dirty="0"/>
              <a:t>Deprecated by standards, BUT still used in many implementations</a:t>
            </a:r>
          </a:p>
          <a:p>
            <a:pPr lvl="2"/>
            <a:r>
              <a:rPr lang="en-US" sz="1400" b="0" dirty="0"/>
              <a:t>the characteristic value within a Distinguished Name (DN)</a:t>
            </a:r>
          </a:p>
          <a:p>
            <a:pPr lvl="3"/>
            <a:r>
              <a:rPr lang="en-US" sz="1400" b="0" dirty="0"/>
              <a:t>Multi-Domain Wildcard SSL cannot have a wildcard domain as the common name. </a:t>
            </a:r>
          </a:p>
          <a:p>
            <a:pPr lvl="3"/>
            <a:r>
              <a:rPr lang="en-US" sz="1400" b="0" dirty="0"/>
              <a:t>While single-domain wildcard SSL certificates require your common name to include a star, e.g., *.</a:t>
            </a:r>
            <a:r>
              <a:rPr lang="en-US" sz="1400" b="0" dirty="0" err="1"/>
              <a:t>company.com</a:t>
            </a:r>
            <a:endParaRPr lang="en-US" sz="1400" b="0" dirty="0"/>
          </a:p>
          <a:p>
            <a:pPr lvl="1"/>
            <a:endParaRPr lang="en-US" b="0" dirty="0"/>
          </a:p>
          <a:p>
            <a:r>
              <a:rPr lang="en-US" dirty="0"/>
              <a:t>Subject Alternative Name (SAN)</a:t>
            </a:r>
          </a:p>
          <a:p>
            <a:pPr lvl="1"/>
            <a:r>
              <a:rPr lang="en-US" b="0" dirty="0"/>
              <a:t>Structured identifiers</a:t>
            </a:r>
          </a:p>
          <a:p>
            <a:pPr lvl="1"/>
            <a:r>
              <a:rPr lang="en-US" b="0" dirty="0"/>
              <a:t>List multiple host/subdomains</a:t>
            </a:r>
          </a:p>
          <a:p>
            <a:pPr lvl="1"/>
            <a:r>
              <a:rPr lang="en-US" b="0" dirty="0"/>
              <a:t>Use wildcard subdomain</a:t>
            </a:r>
          </a:p>
          <a:p>
            <a:pPr lvl="1"/>
            <a:endParaRPr lang="en-US" dirty="0"/>
          </a:p>
          <a:p>
            <a:endParaRPr lang="en-US" dirty="0"/>
          </a:p>
          <a:p>
            <a:endParaRPr lang="en-US" dirty="0"/>
          </a:p>
        </p:txBody>
      </p:sp>
      <p:sp>
        <p:nvSpPr>
          <p:cNvPr id="6" name="TextBox 5">
            <a:extLst>
              <a:ext uri="{FF2B5EF4-FFF2-40B4-BE49-F238E27FC236}">
                <a16:creationId xmlns:a16="http://schemas.microsoft.com/office/drawing/2014/main" id="{7D3ABD42-2EAB-0807-86FF-5B602B8C17CF}"/>
              </a:ext>
            </a:extLst>
          </p:cNvPr>
          <p:cNvSpPr txBox="1"/>
          <p:nvPr/>
        </p:nvSpPr>
        <p:spPr>
          <a:xfrm>
            <a:off x="5986448" y="3625578"/>
            <a:ext cx="2791792" cy="230832"/>
          </a:xfrm>
          <a:prstGeom prst="rect">
            <a:avLst/>
          </a:prstGeom>
          <a:noFill/>
        </p:spPr>
        <p:txBody>
          <a:bodyPr wrap="square" rtlCol="0">
            <a:spAutoFit/>
          </a:bodyPr>
          <a:lstStyle/>
          <a:p>
            <a:pPr algn="just"/>
            <a:r>
              <a:rPr lang="en-US" sz="900" i="1" dirty="0">
                <a:solidFill>
                  <a:schemeClr val="bg1"/>
                </a:solidFill>
              </a:rPr>
              <a:t>Screenshot used with permission from Microsoft.</a:t>
            </a:r>
          </a:p>
        </p:txBody>
      </p:sp>
      <p:pic>
        <p:nvPicPr>
          <p:cNvPr id="7" name="Content Placeholder 6" descr="A screenshot of a cell phone&#10;&#10;Description automatically generated">
            <a:extLst>
              <a:ext uri="{FF2B5EF4-FFF2-40B4-BE49-F238E27FC236}">
                <a16:creationId xmlns:a16="http://schemas.microsoft.com/office/drawing/2014/main" id="{5A9433B2-A7A1-4E91-AD9D-AD1DDBA3A3E6}"/>
              </a:ext>
            </a:extLst>
          </p:cNvPr>
          <p:cNvPicPr>
            <a:picLocks noChangeAspect="1"/>
          </p:cNvPicPr>
          <p:nvPr/>
        </p:nvPicPr>
        <p:blipFill>
          <a:blip r:embed="rId3"/>
          <a:stretch>
            <a:fillRect/>
          </a:stretch>
        </p:blipFill>
        <p:spPr>
          <a:xfrm>
            <a:off x="4548354" y="1222104"/>
            <a:ext cx="4229886" cy="2391296"/>
          </a:xfrm>
          <a:prstGeom prst="rect">
            <a:avLst/>
          </a:prstGeom>
        </p:spPr>
      </p:pic>
    </p:spTree>
    <p:extLst>
      <p:ext uri="{BB962C8B-B14F-4D97-AF65-F5344CB8AC3E}">
        <p14:creationId xmlns:p14="http://schemas.microsoft.com/office/powerpoint/2010/main" val="3704239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F4255C-69B1-459B-9B24-38487BD47FEB}"/>
              </a:ext>
            </a:extLst>
          </p:cNvPr>
          <p:cNvSpPr>
            <a:spLocks noGrp="1"/>
          </p:cNvSpPr>
          <p:nvPr>
            <p:ph sz="half" idx="1"/>
          </p:nvPr>
        </p:nvSpPr>
        <p:spPr/>
        <p:txBody>
          <a:bodyPr>
            <a:normAutofit/>
          </a:bodyPr>
          <a:lstStyle/>
          <a:p>
            <a:r>
              <a:rPr lang="en-US" dirty="0"/>
              <a:t>Domain Validation (DV)</a:t>
            </a:r>
          </a:p>
          <a:p>
            <a:pPr lvl="1"/>
            <a:r>
              <a:rPr lang="en-US" dirty="0"/>
              <a:t>More rigorous identity checks</a:t>
            </a:r>
          </a:p>
          <a:p>
            <a:r>
              <a:rPr lang="en-US" dirty="0"/>
              <a:t>Extended Validation (EV)</a:t>
            </a:r>
          </a:p>
          <a:p>
            <a:pPr lvl="1"/>
            <a:r>
              <a:rPr lang="en-US" dirty="0"/>
              <a:t>Even more rigorous identity checks</a:t>
            </a:r>
          </a:p>
          <a:p>
            <a:pPr marL="0" indent="0">
              <a:buNone/>
            </a:pPr>
            <a:endParaRPr lang="en-US" dirty="0"/>
          </a:p>
          <a:p>
            <a:endParaRPr lang="en-US" dirty="0"/>
          </a:p>
        </p:txBody>
      </p:sp>
      <p:sp>
        <p:nvSpPr>
          <p:cNvPr id="2" name="Title 1">
            <a:extLst>
              <a:ext uri="{FF2B5EF4-FFF2-40B4-BE49-F238E27FC236}">
                <a16:creationId xmlns:a16="http://schemas.microsoft.com/office/drawing/2014/main" id="{BD3AC2AD-ABEF-4B54-8ACB-4D7E2A216DBD}"/>
              </a:ext>
            </a:extLst>
          </p:cNvPr>
          <p:cNvSpPr>
            <a:spLocks noGrp="1"/>
          </p:cNvSpPr>
          <p:nvPr>
            <p:ph type="title"/>
          </p:nvPr>
        </p:nvSpPr>
        <p:spPr/>
        <p:txBody>
          <a:bodyPr/>
          <a:lstStyle/>
          <a:p>
            <a:r>
              <a:rPr lang="en-US" dirty="0"/>
              <a:t>Web Server Certificate Types</a:t>
            </a:r>
          </a:p>
        </p:txBody>
      </p:sp>
      <p:sp>
        <p:nvSpPr>
          <p:cNvPr id="5" name="Slide Number Placeholder 4">
            <a:extLst>
              <a:ext uri="{FF2B5EF4-FFF2-40B4-BE49-F238E27FC236}">
                <a16:creationId xmlns:a16="http://schemas.microsoft.com/office/drawing/2014/main" id="{6EFC6B39-E337-470B-9E2A-879EAC40E84A}"/>
              </a:ext>
            </a:extLst>
          </p:cNvPr>
          <p:cNvSpPr>
            <a:spLocks noGrp="1"/>
          </p:cNvSpPr>
          <p:nvPr>
            <p:ph type="sldNum" sz="quarter" idx="4"/>
          </p:nvPr>
        </p:nvSpPr>
        <p:spPr/>
        <p:txBody>
          <a:bodyPr/>
          <a:lstStyle/>
          <a:p>
            <a:fld id="{B7CF8A19-3A9E-4ABC-B336-2FDDE321C72D}" type="slidenum">
              <a:rPr lang="en-US" smtClean="0"/>
              <a:pPr/>
              <a:t>47</a:t>
            </a:fld>
            <a:endParaRPr lang="en-US"/>
          </a:p>
        </p:txBody>
      </p:sp>
      <p:pic>
        <p:nvPicPr>
          <p:cNvPr id="7" name="Content Placeholder 6">
            <a:extLst>
              <a:ext uri="{FF2B5EF4-FFF2-40B4-BE49-F238E27FC236}">
                <a16:creationId xmlns:a16="http://schemas.microsoft.com/office/drawing/2014/main" id="{7007298A-A592-47D5-8B8D-0261EE45C817}"/>
              </a:ext>
            </a:extLst>
          </p:cNvPr>
          <p:cNvPicPr>
            <a:picLocks noGrp="1"/>
          </p:cNvPicPr>
          <p:nvPr>
            <p:ph sz="half" idx="4294967295"/>
          </p:nvPr>
        </p:nvPicPr>
        <p:blipFill>
          <a:blip r:embed="rId3"/>
          <a:stretch>
            <a:fillRect/>
          </a:stretch>
        </p:blipFill>
        <p:spPr>
          <a:xfrm>
            <a:off x="5219700" y="968375"/>
            <a:ext cx="3924300" cy="3376613"/>
          </a:xfrm>
        </p:spPr>
      </p:pic>
      <p:sp>
        <p:nvSpPr>
          <p:cNvPr id="4" name="Footer Placeholder 3">
            <a:extLst>
              <a:ext uri="{FF2B5EF4-FFF2-40B4-BE49-F238E27FC236}">
                <a16:creationId xmlns:a16="http://schemas.microsoft.com/office/drawing/2014/main" id="{9AD83320-2851-4BD0-94BA-BC35DC5B5A59}"/>
              </a:ext>
            </a:extLst>
          </p:cNvPr>
          <p:cNvSpPr>
            <a:spLocks noGrp="1"/>
          </p:cNvSpPr>
          <p:nvPr>
            <p:ph type="ftr" sz="quarter" idx="4294967295"/>
          </p:nvPr>
        </p:nvSpPr>
        <p:spPr>
          <a:xfrm>
            <a:off x="0" y="0"/>
            <a:ext cx="0" cy="0"/>
          </a:xfrm>
        </p:spPr>
        <p:txBody>
          <a:bodyPr/>
          <a:lstStyle/>
          <a:p>
            <a:r>
              <a:rPr lang="en-GB" dirty="0"/>
              <a:t>CompTIA Security+ Lesson 6 | Copyright © 2020 CompTIA Properties, L</a:t>
            </a:r>
            <a:endParaRPr lang="en-US" dirty="0"/>
          </a:p>
        </p:txBody>
      </p:sp>
      <p:sp>
        <p:nvSpPr>
          <p:cNvPr id="10" name="TextBox 9">
            <a:extLst>
              <a:ext uri="{FF2B5EF4-FFF2-40B4-BE49-F238E27FC236}">
                <a16:creationId xmlns:a16="http://schemas.microsoft.com/office/drawing/2014/main" id="{6FBE6E3C-F20F-4722-9CEB-455247A5B075}"/>
              </a:ext>
            </a:extLst>
          </p:cNvPr>
          <p:cNvSpPr txBox="1"/>
          <p:nvPr/>
        </p:nvSpPr>
        <p:spPr>
          <a:xfrm>
            <a:off x="6113728" y="855340"/>
            <a:ext cx="2664512" cy="230832"/>
          </a:xfrm>
          <a:prstGeom prst="rect">
            <a:avLst/>
          </a:prstGeom>
          <a:noFill/>
        </p:spPr>
        <p:txBody>
          <a:bodyPr wrap="none" rtlCol="0">
            <a:spAutoFit/>
          </a:bodyPr>
          <a:lstStyle/>
          <a:p>
            <a:pPr algn="just"/>
            <a:r>
              <a:rPr lang="en-US" sz="900" i="1" dirty="0">
                <a:solidFill>
                  <a:schemeClr val="bg1"/>
                </a:solidFill>
              </a:rPr>
              <a:t>Screenshot used with permission from Microsoft.</a:t>
            </a:r>
          </a:p>
        </p:txBody>
      </p:sp>
      <p:pic>
        <p:nvPicPr>
          <p:cNvPr id="6" name="Content Placeholder 6">
            <a:extLst>
              <a:ext uri="{FF2B5EF4-FFF2-40B4-BE49-F238E27FC236}">
                <a16:creationId xmlns:a16="http://schemas.microsoft.com/office/drawing/2014/main" id="{AA0A5385-F77D-70B7-ECD1-66085CF8637D}"/>
              </a:ext>
            </a:extLst>
          </p:cNvPr>
          <p:cNvPicPr>
            <a:picLocks noChangeAspect="1"/>
          </p:cNvPicPr>
          <p:nvPr/>
        </p:nvPicPr>
        <p:blipFill>
          <a:blip r:embed="rId3"/>
          <a:stretch>
            <a:fillRect/>
          </a:stretch>
        </p:blipFill>
        <p:spPr>
          <a:xfrm>
            <a:off x="4572002" y="1158317"/>
            <a:ext cx="4098785" cy="3511296"/>
          </a:xfrm>
          <a:prstGeom prst="rect">
            <a:avLst/>
          </a:prstGeom>
        </p:spPr>
      </p:pic>
    </p:spTree>
    <p:extLst>
      <p:ext uri="{BB962C8B-B14F-4D97-AF65-F5344CB8AC3E}">
        <p14:creationId xmlns:p14="http://schemas.microsoft.com/office/powerpoint/2010/main" val="1666612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Types of certificates</a:t>
            </a:r>
          </a:p>
          <a:p>
            <a:pPr lvl="1">
              <a:spcBef>
                <a:spcPts val="450"/>
              </a:spcBef>
            </a:pPr>
            <a:r>
              <a:rPr lang="en-US" b="0" dirty="0"/>
              <a:t>Wildcard certificate </a:t>
            </a:r>
            <a:r>
              <a:rPr lang="en-US" b="0" dirty="0">
                <a:solidFill>
                  <a:schemeClr val="tx2">
                    <a:lumMod val="40000"/>
                    <a:lumOff val="60000"/>
                  </a:schemeClr>
                </a:solidFill>
              </a:rPr>
              <a:t>(Key: ONE main domain only!)</a:t>
            </a:r>
          </a:p>
          <a:p>
            <a:pPr lvl="2">
              <a:spcBef>
                <a:spcPts val="450"/>
              </a:spcBef>
            </a:pPr>
            <a:r>
              <a:rPr lang="en-US" b="0" dirty="0"/>
              <a:t>Deploy PKI on its Internet-facing website (public facing)</a:t>
            </a:r>
          </a:p>
          <a:p>
            <a:pPr lvl="2">
              <a:spcBef>
                <a:spcPts val="450"/>
              </a:spcBef>
            </a:pPr>
            <a:r>
              <a:rPr lang="en-US" b="0" dirty="0"/>
              <a:t>Used on multiple servers in the same domain</a:t>
            </a:r>
          </a:p>
          <a:p>
            <a:pPr lvl="2">
              <a:spcBef>
                <a:spcPts val="450"/>
              </a:spcBef>
            </a:pPr>
            <a:r>
              <a:rPr lang="en-US" b="0" dirty="0"/>
              <a:t>Used for the domain and a multiple subdomains</a:t>
            </a:r>
          </a:p>
        </p:txBody>
      </p:sp>
      <p:sp>
        <p:nvSpPr>
          <p:cNvPr id="15" name="Title 14"/>
          <p:cNvSpPr>
            <a:spLocks noGrp="1"/>
          </p:cNvSpPr>
          <p:nvPr>
            <p:ph type="title"/>
          </p:nvPr>
        </p:nvSpPr>
        <p:spPr/>
        <p:txBody>
          <a:bodyPr/>
          <a:lstStyle/>
          <a:p>
            <a:r>
              <a:rPr lang="en-US"/>
              <a:t>3.9 Given a scenario, implement public key infrastructure</a:t>
            </a:r>
            <a:endParaRPr lang="en-US" dirty="0"/>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48</a:t>
            </a:fld>
            <a:endParaRPr lang="en-US" altLang="en-US" dirty="0"/>
          </a:p>
        </p:txBody>
      </p:sp>
      <p:graphicFrame>
        <p:nvGraphicFramePr>
          <p:cNvPr id="9" name="Table 8"/>
          <p:cNvGraphicFramePr>
            <a:graphicFrameLocks noGrp="1"/>
          </p:cNvGraphicFramePr>
          <p:nvPr>
            <p:extLst>
              <p:ext uri="{D42A27DB-BD31-4B8C-83A1-F6EECF244321}">
                <p14:modId xmlns:p14="http://schemas.microsoft.com/office/powerpoint/2010/main" val="2689739128"/>
              </p:ext>
            </p:extLst>
          </p:nvPr>
        </p:nvGraphicFramePr>
        <p:xfrm>
          <a:off x="2055447" y="2461661"/>
          <a:ext cx="2321112" cy="834390"/>
        </p:xfrm>
        <a:graphic>
          <a:graphicData uri="http://schemas.openxmlformats.org/drawingml/2006/table">
            <a:tbl>
              <a:tblPr firstRow="1" bandRow="1">
                <a:tableStyleId>{5C22544A-7EE6-4342-B048-85BDC9FD1C3A}</a:tableStyleId>
              </a:tblPr>
              <a:tblGrid>
                <a:gridCol w="2321112">
                  <a:extLst>
                    <a:ext uri="{9D8B030D-6E8A-4147-A177-3AD203B41FA5}">
                      <a16:colId xmlns:a16="http://schemas.microsoft.com/office/drawing/2014/main" val="4048512958"/>
                    </a:ext>
                  </a:extLst>
                </a:gridCol>
              </a:tblGrid>
              <a:tr h="278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100" normalizeH="0" baseline="0" noProof="0" dirty="0">
                          <a:ln>
                            <a:noFill/>
                          </a:ln>
                          <a:solidFill>
                            <a:srgbClr val="FF9900"/>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www.google.com</a:t>
                      </a:r>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78599076"/>
                  </a:ext>
                </a:extLst>
              </a:tr>
              <a:tr h="278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100" normalizeH="0" baseline="0" noProof="0" dirty="0">
                          <a:ln>
                            <a:noFill/>
                          </a:ln>
                          <a:solidFill>
                            <a:schemeClr val="tx2">
                              <a:lumMod val="40000"/>
                              <a:lumOff val="60000"/>
                            </a:schemeClr>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sheets</a:t>
                      </a:r>
                      <a:r>
                        <a:rPr kumimoji="0" lang="en-US" sz="1100" b="1" i="0" u="none" strike="noStrike" kern="1200" cap="none" spc="100" normalizeH="0" baseline="0" noProof="0" dirty="0">
                          <a:ln>
                            <a:noFill/>
                          </a:ln>
                          <a:solidFill>
                            <a:prstClr val="white"/>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.google.com</a:t>
                      </a:r>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103908915"/>
                  </a:ext>
                </a:extLst>
              </a:tr>
              <a:tr h="278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100" normalizeH="0" baseline="0" noProof="0" dirty="0">
                          <a:ln>
                            <a:noFill/>
                          </a:ln>
                          <a:solidFill>
                            <a:schemeClr val="tx2">
                              <a:lumMod val="40000"/>
                              <a:lumOff val="60000"/>
                            </a:schemeClr>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scholar</a:t>
                      </a:r>
                      <a:r>
                        <a:rPr kumimoji="0" lang="en-US" sz="1100" b="1" i="0" u="none" strike="noStrike" kern="1200" cap="none" spc="100" normalizeH="0" baseline="0" noProof="0" dirty="0">
                          <a:ln>
                            <a:noFill/>
                          </a:ln>
                          <a:solidFill>
                            <a:prstClr val="white"/>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.google.com </a:t>
                      </a:r>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448726"/>
                  </a:ext>
                </a:extLst>
              </a:tr>
            </a:tbl>
          </a:graphicData>
        </a:graphic>
      </p:graphicFrame>
      <p:cxnSp>
        <p:nvCxnSpPr>
          <p:cNvPr id="20" name="Straight Arrow Connector 19"/>
          <p:cNvCxnSpPr>
            <a:stCxn id="9" idx="3"/>
            <a:endCxn id="25" idx="1"/>
          </p:cNvCxnSpPr>
          <p:nvPr/>
        </p:nvCxnSpPr>
        <p:spPr>
          <a:xfrm flipV="1">
            <a:off x="4376558" y="2600726"/>
            <a:ext cx="515147" cy="278130"/>
          </a:xfrm>
          <a:prstGeom prst="straightConnector1">
            <a:avLst/>
          </a:prstGeom>
          <a:ln w="38100">
            <a:solidFill>
              <a:srgbClr val="FF9900"/>
            </a:solidFill>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graphicFrame>
        <p:nvGraphicFramePr>
          <p:cNvPr id="25" name="Table 24"/>
          <p:cNvGraphicFramePr>
            <a:graphicFrameLocks noGrp="1"/>
          </p:cNvGraphicFramePr>
          <p:nvPr/>
        </p:nvGraphicFramePr>
        <p:xfrm>
          <a:off x="4891705" y="2461661"/>
          <a:ext cx="1779863" cy="278130"/>
        </p:xfrm>
        <a:graphic>
          <a:graphicData uri="http://schemas.openxmlformats.org/drawingml/2006/table">
            <a:tbl>
              <a:tblPr>
                <a:effectLst/>
                <a:tableStyleId>{5C22544A-7EE6-4342-B048-85BDC9FD1C3A}</a:tableStyleId>
              </a:tblPr>
              <a:tblGrid>
                <a:gridCol w="1779863">
                  <a:extLst>
                    <a:ext uri="{9D8B030D-6E8A-4147-A177-3AD203B41FA5}">
                      <a16:colId xmlns:a16="http://schemas.microsoft.com/office/drawing/2014/main" val="1235579407"/>
                    </a:ext>
                  </a:extLst>
                </a:gridCol>
              </a:tblGrid>
              <a:tr h="278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9900"/>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Same domain</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49516960"/>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4228473692"/>
              </p:ext>
            </p:extLst>
          </p:nvPr>
        </p:nvGraphicFramePr>
        <p:xfrm>
          <a:off x="4891705" y="2956934"/>
          <a:ext cx="1779863" cy="542925"/>
        </p:xfrm>
        <a:graphic>
          <a:graphicData uri="http://schemas.openxmlformats.org/drawingml/2006/table">
            <a:tbl>
              <a:tblPr firstRow="1" bandRow="1">
                <a:tableStyleId>{5C22544A-7EE6-4342-B048-85BDC9FD1C3A}</a:tableStyleId>
              </a:tblPr>
              <a:tblGrid>
                <a:gridCol w="1779863">
                  <a:extLst>
                    <a:ext uri="{9D8B030D-6E8A-4147-A177-3AD203B41FA5}">
                      <a16:colId xmlns:a16="http://schemas.microsoft.com/office/drawing/2014/main" val="1235579407"/>
                    </a:ext>
                  </a:extLst>
                </a:gridCol>
              </a:tblGrid>
              <a:tr h="542925">
                <a:tc>
                  <a:txBody>
                    <a:bodyPr/>
                    <a:lstStyle/>
                    <a:p>
                      <a:pPr lvl="0">
                        <a:defRPr/>
                      </a:pPr>
                      <a:r>
                        <a:rPr lang="en-US" sz="1100" b="1" dirty="0">
                          <a:solidFill>
                            <a:srgbClr val="17406D">
                              <a:lumMod val="40000"/>
                              <a:lumOff val="60000"/>
                            </a:srgbClr>
                          </a:solidFill>
                          <a:effectLst>
                            <a:outerShdw blurRad="38100" dist="38100" dir="2700000" algn="tl">
                              <a:srgbClr val="000000">
                                <a:alpha val="43137"/>
                              </a:srgbClr>
                            </a:outerShdw>
                          </a:effectLst>
                          <a:latin typeface="Calibri" panose="020F0502020204030204"/>
                        </a:rPr>
                        <a:t>Multiple Subdomain prefixes </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49516960"/>
                  </a:ext>
                </a:extLst>
              </a:tr>
            </a:tbl>
          </a:graphicData>
        </a:graphic>
      </p:graphicFrame>
      <p:cxnSp>
        <p:nvCxnSpPr>
          <p:cNvPr id="28" name="Straight Arrow Connector 27"/>
          <p:cNvCxnSpPr>
            <a:stCxn id="9" idx="3"/>
            <a:endCxn id="26" idx="1"/>
          </p:cNvCxnSpPr>
          <p:nvPr/>
        </p:nvCxnSpPr>
        <p:spPr>
          <a:xfrm>
            <a:off x="4376558" y="2878857"/>
            <a:ext cx="515147" cy="356207"/>
          </a:xfrm>
          <a:prstGeom prst="straightConnector1">
            <a:avLst/>
          </a:prstGeom>
          <a:ln w="38100">
            <a:solidFill>
              <a:schemeClr val="tx2">
                <a:lumMod val="40000"/>
                <a:lumOff val="60000"/>
              </a:schemeClr>
            </a:solidFill>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894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Types of certificates</a:t>
            </a:r>
          </a:p>
          <a:p>
            <a:pPr lvl="1"/>
            <a:r>
              <a:rPr lang="en-US" sz="1400" dirty="0"/>
              <a:t>Subject Alternative Name (SAN) Certificate </a:t>
            </a:r>
            <a:r>
              <a:rPr lang="en-US" sz="1400" dirty="0">
                <a:solidFill>
                  <a:schemeClr val="tx2">
                    <a:lumMod val="40000"/>
                    <a:lumOff val="60000"/>
                  </a:schemeClr>
                </a:solidFill>
              </a:rPr>
              <a:t>(Key: MULTIPLE main domains owned by one organization only!)</a:t>
            </a:r>
            <a:endParaRPr lang="en-US" sz="1400" dirty="0"/>
          </a:p>
          <a:p>
            <a:pPr lvl="2"/>
            <a:r>
              <a:rPr lang="en-US" sz="1200" b="0" dirty="0"/>
              <a:t>X.509 certificate used on multiple domain names</a:t>
            </a:r>
          </a:p>
          <a:p>
            <a:pPr lvl="3"/>
            <a:r>
              <a:rPr lang="en-US" sz="1200" b="0" dirty="0"/>
              <a:t>install the same X.509 certificate on multiple servers </a:t>
            </a:r>
          </a:p>
          <a:p>
            <a:pPr lvl="3"/>
            <a:r>
              <a:rPr lang="en-US" sz="1200" b="0" dirty="0"/>
              <a:t>Provides extended validation </a:t>
            </a:r>
          </a:p>
          <a:p>
            <a:pPr lvl="4"/>
            <a:r>
              <a:rPr lang="en-US" sz="1200" b="0" dirty="0"/>
              <a:t>Provide a higher level of trust in identifying the entity that is using the certificate </a:t>
            </a:r>
          </a:p>
          <a:p>
            <a:pPr lvl="3"/>
            <a:endParaRPr lang="en-US" dirty="0"/>
          </a:p>
          <a:p>
            <a:endParaRPr lang="en-US" dirty="0"/>
          </a:p>
        </p:txBody>
      </p:sp>
      <p:sp>
        <p:nvSpPr>
          <p:cNvPr id="2" name="Title 1"/>
          <p:cNvSpPr>
            <a:spLocks noGrp="1"/>
          </p:cNvSpPr>
          <p:nvPr>
            <p:ph type="title"/>
          </p:nvPr>
        </p:nvSpPr>
        <p:spPr/>
        <p:txBody>
          <a:bodyPr/>
          <a:lstStyle/>
          <a:p>
            <a:r>
              <a:rPr lang="en-US" dirty="0"/>
              <a:t>3.9 Given a scenario, implement public key infrastructure</a:t>
            </a:r>
          </a:p>
        </p:txBody>
      </p:sp>
      <p:sp>
        <p:nvSpPr>
          <p:cNvPr id="27" name="TextBox 26"/>
          <p:cNvSpPr txBox="1"/>
          <p:nvPr/>
        </p:nvSpPr>
        <p:spPr>
          <a:xfrm>
            <a:off x="4610233" y="3631757"/>
            <a:ext cx="1369286" cy="253916"/>
          </a:xfrm>
          <a:prstGeom prst="rect">
            <a:avLst/>
          </a:prstGeom>
          <a:noFill/>
          <a:ln w="28575">
            <a:noFill/>
          </a:ln>
          <a:effectLst>
            <a:innerShdw blurRad="114300">
              <a:prstClr val="black"/>
            </a:innerShdw>
          </a:effectLst>
        </p:spPr>
        <p:txBody>
          <a:bodyPr wrap="none" rtlCol="0">
            <a:spAutoFit/>
          </a:bodyPr>
          <a:lstStyle/>
          <a:p>
            <a:pPr defTabSz="514350">
              <a:defRPr/>
            </a:pPr>
            <a:r>
              <a:rPr lang="en-US" sz="1050" b="1" dirty="0">
                <a:solidFill>
                  <a:schemeClr val="tx2">
                    <a:lumMod val="40000"/>
                    <a:lumOff val="60000"/>
                  </a:schemeClr>
                </a:solidFill>
                <a:effectLst>
                  <a:outerShdw blurRad="38100" dist="38100" dir="2700000" algn="tl">
                    <a:srgbClr val="000000">
                      <a:alpha val="43137"/>
                    </a:srgbClr>
                  </a:outerShdw>
                </a:effectLst>
                <a:latin typeface="Calibri" panose="020F0502020204030204"/>
              </a:rPr>
              <a:t>Sub-domain prefixes </a:t>
            </a:r>
          </a:p>
        </p:txBody>
      </p:sp>
      <p:sp>
        <p:nvSpPr>
          <p:cNvPr id="37" name="TextBox 36"/>
          <p:cNvSpPr txBox="1"/>
          <p:nvPr/>
        </p:nvSpPr>
        <p:spPr>
          <a:xfrm>
            <a:off x="4612406" y="3019595"/>
            <a:ext cx="1588897" cy="253916"/>
          </a:xfrm>
          <a:prstGeom prst="rect">
            <a:avLst/>
          </a:prstGeom>
          <a:noFill/>
          <a:ln w="28575">
            <a:noFill/>
          </a:ln>
          <a:effectLst>
            <a:innerShdw blurRad="114300">
              <a:prstClr val="black"/>
            </a:innerShdw>
          </a:effectLst>
        </p:spPr>
        <p:txBody>
          <a:bodyPr wrap="none" rtlCol="0">
            <a:spAutoFit/>
          </a:bodyPr>
          <a:lstStyle/>
          <a:p>
            <a:pPr defTabSz="514350">
              <a:defRPr/>
            </a:pPr>
            <a:r>
              <a:rPr lang="en-US" sz="1050" b="1" dirty="0">
                <a:solidFill>
                  <a:srgbClr val="FF9900"/>
                </a:solidFill>
                <a:effectLst>
                  <a:outerShdw blurRad="38100" dist="38100" dir="2700000" algn="tl">
                    <a:srgbClr val="000000">
                      <a:alpha val="43137"/>
                    </a:srgbClr>
                  </a:outerShdw>
                </a:effectLst>
                <a:latin typeface="Calibri" panose="020F0502020204030204"/>
              </a:rPr>
              <a:t>Different Domain names </a:t>
            </a:r>
          </a:p>
        </p:txBody>
      </p:sp>
      <p:cxnSp>
        <p:nvCxnSpPr>
          <p:cNvPr id="52" name="Straight Arrow Connector 51"/>
          <p:cNvCxnSpPr>
            <a:endCxn id="37" idx="1"/>
          </p:cNvCxnSpPr>
          <p:nvPr/>
        </p:nvCxnSpPr>
        <p:spPr>
          <a:xfrm>
            <a:off x="3946769" y="2926726"/>
            <a:ext cx="665637" cy="219827"/>
          </a:xfrm>
          <a:prstGeom prst="straightConnector1">
            <a:avLst/>
          </a:prstGeom>
          <a:ln w="38100">
            <a:solidFill>
              <a:srgbClr val="FFC000"/>
            </a:solidFill>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98" idx="3"/>
            <a:endCxn id="27" idx="1"/>
          </p:cNvCxnSpPr>
          <p:nvPr/>
        </p:nvCxnSpPr>
        <p:spPr>
          <a:xfrm>
            <a:off x="4128074" y="3410712"/>
            <a:ext cx="482160" cy="336462"/>
          </a:xfrm>
          <a:prstGeom prst="straightConnector1">
            <a:avLst/>
          </a:prstGeom>
          <a:ln w="38100">
            <a:solidFill>
              <a:schemeClr val="tx2">
                <a:lumMod val="40000"/>
                <a:lumOff val="60000"/>
              </a:schemeClr>
            </a:solidFill>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graphicFrame>
        <p:nvGraphicFramePr>
          <p:cNvPr id="98" name="Table 97"/>
          <p:cNvGraphicFramePr>
            <a:graphicFrameLocks noGrp="1"/>
          </p:cNvGraphicFramePr>
          <p:nvPr>
            <p:extLst>
              <p:ext uri="{D42A27DB-BD31-4B8C-83A1-F6EECF244321}">
                <p14:modId xmlns:p14="http://schemas.microsoft.com/office/powerpoint/2010/main" val="4293892814"/>
              </p:ext>
            </p:extLst>
          </p:nvPr>
        </p:nvGraphicFramePr>
        <p:xfrm>
          <a:off x="2048536" y="2672334"/>
          <a:ext cx="2037822" cy="1220724"/>
        </p:xfrm>
        <a:graphic>
          <a:graphicData uri="http://schemas.openxmlformats.org/drawingml/2006/table">
            <a:tbl>
              <a:tblPr firstRow="1" bandRow="1">
                <a:effectLst/>
                <a:tableStyleId>{5C22544A-7EE6-4342-B048-85BDC9FD1C3A}</a:tableStyleId>
              </a:tblPr>
              <a:tblGrid>
                <a:gridCol w="2037822">
                  <a:extLst>
                    <a:ext uri="{9D8B030D-6E8A-4147-A177-3AD203B41FA5}">
                      <a16:colId xmlns:a16="http://schemas.microsoft.com/office/drawing/2014/main" val="4048512958"/>
                    </a:ext>
                  </a:extLst>
                </a:gridCol>
              </a:tblGrid>
              <a:tr h="1220724">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100" normalizeH="0" baseline="0" noProof="0" dirty="0">
                          <a:ln>
                            <a:noFill/>
                          </a:ln>
                          <a:solidFill>
                            <a:schemeClr val="bg1"/>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www.</a:t>
                      </a:r>
                      <a:r>
                        <a:rPr kumimoji="0" lang="en-US" sz="1100" b="1" i="0" u="none" strike="noStrike" kern="1200" cap="none" spc="100" normalizeH="0" baseline="0" noProof="0" dirty="0">
                          <a:ln>
                            <a:noFill/>
                          </a:ln>
                          <a:solidFill>
                            <a:srgbClr val="FF9900"/>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google</a:t>
                      </a:r>
                      <a:r>
                        <a:rPr kumimoji="0" lang="en-US" sz="1100" b="1" i="0" u="none" strike="noStrike" kern="1200" cap="none" spc="100" normalizeH="0" baseline="0" noProof="0" dirty="0">
                          <a:ln>
                            <a:noFill/>
                          </a:ln>
                          <a:solidFill>
                            <a:schemeClr val="bg1"/>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.com</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100" normalizeH="0" baseline="0" noProof="0" dirty="0">
                          <a:ln>
                            <a:noFill/>
                          </a:ln>
                          <a:solidFill>
                            <a:schemeClr val="bg1"/>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www.</a:t>
                      </a:r>
                      <a:r>
                        <a:rPr kumimoji="0" lang="en-US" sz="1100" b="1" i="0" u="none" strike="noStrike" kern="1200" cap="none" spc="100" normalizeH="0" baseline="0" noProof="0" dirty="0">
                          <a:ln>
                            <a:noFill/>
                          </a:ln>
                          <a:solidFill>
                            <a:srgbClr val="FF9900"/>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youtube</a:t>
                      </a:r>
                      <a:r>
                        <a:rPr kumimoji="0" lang="en-US" sz="1100" b="1" i="0" u="none" strike="noStrike" kern="1200" cap="none" spc="100" normalizeH="0" baseline="0" noProof="0" dirty="0">
                          <a:ln>
                            <a:noFill/>
                          </a:ln>
                          <a:solidFill>
                            <a:schemeClr val="bg1"/>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.com</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100" normalizeH="0" baseline="0" noProof="0" dirty="0">
                          <a:ln>
                            <a:noFill/>
                          </a:ln>
                          <a:solidFill>
                            <a:schemeClr val="tx2">
                              <a:lumMod val="40000"/>
                              <a:lumOff val="60000"/>
                            </a:schemeClr>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sheets</a:t>
                      </a:r>
                      <a:r>
                        <a:rPr kumimoji="0" lang="en-US" sz="1100" b="1" i="0" u="none" strike="noStrike" kern="1200" cap="none" spc="100" normalizeH="0" baseline="0" noProof="0" dirty="0">
                          <a:ln>
                            <a:noFill/>
                          </a:ln>
                          <a:solidFill>
                            <a:schemeClr val="bg1"/>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.google.com</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100" normalizeH="0" baseline="0" noProof="0" dirty="0">
                          <a:ln>
                            <a:noFill/>
                          </a:ln>
                          <a:solidFill>
                            <a:schemeClr val="tx2">
                              <a:lumMod val="40000"/>
                              <a:lumOff val="60000"/>
                            </a:schemeClr>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scholar</a:t>
                      </a:r>
                      <a:r>
                        <a:rPr kumimoji="0" lang="en-US" sz="1100" b="1" i="0" u="none" strike="noStrike" kern="1200" cap="none" spc="100" normalizeH="0" baseline="0" noProof="0" dirty="0">
                          <a:ln>
                            <a:noFill/>
                          </a:ln>
                          <a:solidFill>
                            <a:schemeClr val="bg1"/>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.google.com</a:t>
                      </a:r>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8599076"/>
                  </a:ext>
                </a:extLst>
              </a:tr>
            </a:tbl>
          </a:graphicData>
        </a:graphic>
      </p:graphicFrame>
      <p:sp>
        <p:nvSpPr>
          <p:cNvPr id="12" name="Slide Number Placeholder 3"/>
          <p:cNvSpPr>
            <a:spLocks noGrp="1"/>
          </p:cNvSpPr>
          <p:nvPr>
            <p:ph type="sldNum" sz="quarter" idx="4"/>
          </p:nvPr>
        </p:nvSpPr>
        <p:spPr>
          <a:xfrm>
            <a:off x="8286750" y="4857750"/>
            <a:ext cx="857250" cy="228600"/>
          </a:xfrm>
        </p:spPr>
        <p:txBody>
          <a:bodyPr/>
          <a:lstStyle/>
          <a:p>
            <a:pPr defTabSz="685800">
              <a:defRPr/>
            </a:pPr>
            <a:fld id="{CF8BF5C1-0C31-4117-9346-26B34DEE768C}" type="slidenum">
              <a:rPr lang="en-US" altLang="en-US">
                <a:solidFill>
                  <a:prstClr val="white"/>
                </a:solidFill>
              </a:rPr>
              <a:pPr defTabSz="685800">
                <a:defRPr/>
              </a:pPr>
              <a:t>49</a:t>
            </a:fld>
            <a:endParaRPr lang="en-US" altLang="en-US" dirty="0">
              <a:solidFill>
                <a:prstClr val="white"/>
              </a:solidFill>
            </a:endParaRPr>
          </a:p>
        </p:txBody>
      </p:sp>
    </p:spTree>
    <p:extLst>
      <p:ext uri="{BB962C8B-B14F-4D97-AF65-F5344CB8AC3E}">
        <p14:creationId xmlns:p14="http://schemas.microsoft.com/office/powerpoint/2010/main" val="37223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sz="half" idx="1"/>
          </p:nvPr>
        </p:nvSpPr>
        <p:spPr>
          <a:xfrm>
            <a:off x="177800" y="847511"/>
            <a:ext cx="8382000" cy="3998546"/>
          </a:xfrm>
        </p:spPr>
        <p:txBody>
          <a:bodyPr/>
          <a:lstStyle/>
          <a:p>
            <a:r>
              <a:rPr lang="en-US" sz="1400" noProof="0" dirty="0"/>
              <a:t>Encryption and decryption—encoding and decoding</a:t>
            </a:r>
          </a:p>
          <a:p>
            <a:pPr lvl="1"/>
            <a:r>
              <a:rPr lang="en-US" sz="1200" i="1" noProof="0" dirty="0"/>
              <a:t>Plaintext</a:t>
            </a:r>
            <a:r>
              <a:rPr lang="en-US" sz="1200" b="0" noProof="0" dirty="0"/>
              <a:t> is the unencoded message; </a:t>
            </a:r>
            <a:r>
              <a:rPr lang="en-US" sz="1200" i="1" noProof="0" dirty="0"/>
              <a:t>ciphertext</a:t>
            </a:r>
            <a:r>
              <a:rPr lang="en-US" sz="1200" b="0" noProof="0" dirty="0"/>
              <a:t> is the coded message</a:t>
            </a:r>
          </a:p>
          <a:p>
            <a:pPr lvl="1"/>
            <a:r>
              <a:rPr lang="en-US" sz="1200" b="0" noProof="0" dirty="0"/>
              <a:t>Cipher is the means of change (the algorithm)</a:t>
            </a:r>
          </a:p>
          <a:p>
            <a:pPr lvl="1"/>
            <a:r>
              <a:rPr lang="en-US" sz="1200" b="0" noProof="0" dirty="0"/>
              <a:t>Cryptanalysis is the art of cracking cryptographic systems</a:t>
            </a:r>
          </a:p>
          <a:p>
            <a:r>
              <a:rPr lang="en-US" sz="1400" dirty="0"/>
              <a:t>Symmetric encryption terms</a:t>
            </a:r>
          </a:p>
          <a:p>
            <a:pPr lvl="1"/>
            <a:r>
              <a:rPr lang="en-US" sz="1200" b="0" dirty="0"/>
              <a:t>Initialization vector (starting value) - random starting value used as a secret key for data encryption</a:t>
            </a:r>
          </a:p>
          <a:p>
            <a:pPr lvl="1"/>
            <a:r>
              <a:rPr lang="en-US" sz="1200" b="0" dirty="0"/>
              <a:t>Nonce  - arbitrary number that can be used just once</a:t>
            </a:r>
          </a:p>
          <a:p>
            <a:pPr lvl="1"/>
            <a:r>
              <a:rPr lang="en-US" sz="1200" b="0" dirty="0"/>
              <a:t>Confusion - cipher text significantly different than plaintext</a:t>
            </a:r>
          </a:p>
          <a:p>
            <a:pPr lvl="1"/>
            <a:r>
              <a:rPr lang="en-US" sz="1200" b="0" dirty="0"/>
              <a:t>Diffusion - small changes in plaintext result in large changes in ciphertext</a:t>
            </a:r>
          </a:p>
          <a:p>
            <a:r>
              <a:rPr lang="en-US" sz="1400" dirty="0"/>
              <a:t>Hashes (aka hash digests / digests)</a:t>
            </a:r>
          </a:p>
          <a:p>
            <a:pPr marL="171450" indent="-171450">
              <a:buFont typeface="Arial" panose="020B0604020202020204" pitchFamily="34" charset="0"/>
              <a:buChar char="•"/>
            </a:pPr>
            <a:r>
              <a:rPr lang="en-US" sz="1200" b="0" noProof="0" dirty="0">
                <a:solidFill>
                  <a:schemeClr val="bg1"/>
                </a:solidFill>
              </a:rPr>
              <a:t>A hash digest will NEVER change unless something in the cleartext changes</a:t>
            </a:r>
          </a:p>
          <a:p>
            <a:pPr marL="171450" indent="-171450">
              <a:buFont typeface="Arial" panose="020B0604020202020204" pitchFamily="34" charset="0"/>
              <a:buChar char="•"/>
            </a:pPr>
            <a:r>
              <a:rPr lang="en-US" sz="1200" b="0" dirty="0">
                <a:solidFill>
                  <a:schemeClr val="bg1"/>
                </a:solidFill>
              </a:rPr>
              <a:t>You cannot reverse a hash- hashes are one-way functions</a:t>
            </a:r>
          </a:p>
          <a:p>
            <a:pPr marL="171450" indent="-171450">
              <a:buFont typeface="Arial" panose="020B0604020202020204" pitchFamily="34" charset="0"/>
              <a:buChar char="•"/>
            </a:pPr>
            <a:r>
              <a:rPr lang="en-US" sz="1200" b="0" dirty="0">
                <a:solidFill>
                  <a:schemeClr val="bg1"/>
                </a:solidFill>
              </a:rPr>
              <a:t>The file size has nothing to do with the length of the hash. The length of the hash depends on the algorithm/key size</a:t>
            </a:r>
            <a:endParaRPr lang="en-US" sz="1200" b="0" noProof="0" dirty="0">
              <a:solidFill>
                <a:schemeClr val="bg1"/>
              </a:solidFill>
            </a:endParaRPr>
          </a:p>
        </p:txBody>
      </p:sp>
      <p:sp>
        <p:nvSpPr>
          <p:cNvPr id="11266" name="Rectangle 2"/>
          <p:cNvSpPr>
            <a:spLocks noGrp="1" noChangeArrowheads="1"/>
          </p:cNvSpPr>
          <p:nvPr>
            <p:ph type="title"/>
          </p:nvPr>
        </p:nvSpPr>
        <p:spPr/>
        <p:txBody>
          <a:bodyPr/>
          <a:lstStyle/>
          <a:p>
            <a:r>
              <a:rPr lang="en-US" noProof="0" dirty="0"/>
              <a:t>Summarize the Basics of Cryptographic Concepts</a:t>
            </a:r>
          </a:p>
        </p:txBody>
      </p:sp>
      <p:sp>
        <p:nvSpPr>
          <p:cNvPr id="3" name="Slide Number Placeholder 2">
            <a:extLst>
              <a:ext uri="{FF2B5EF4-FFF2-40B4-BE49-F238E27FC236}">
                <a16:creationId xmlns:a16="http://schemas.microsoft.com/office/drawing/2014/main" id="{0FA0978A-9A80-4B65-A31D-2B74935E3FD0}"/>
              </a:ext>
            </a:extLst>
          </p:cNvPr>
          <p:cNvSpPr>
            <a:spLocks noGrp="1"/>
          </p:cNvSpPr>
          <p:nvPr>
            <p:ph type="sldNum" sz="quarter" idx="4"/>
          </p:nvPr>
        </p:nvSpPr>
        <p:spPr/>
        <p:txBody>
          <a:bodyPr/>
          <a:lstStyle/>
          <a:p>
            <a:fld id="{B7CF8A19-3A9E-4ABC-B336-2FDDE321C72D}" type="slidenum">
              <a:rPr lang="en-US" smtClean="0"/>
              <a:pPr/>
              <a:t>5</a:t>
            </a:fld>
            <a:endParaRPr lang="en-US"/>
          </a:p>
        </p:txBody>
      </p:sp>
      <p:sp>
        <p:nvSpPr>
          <p:cNvPr id="2" name="TextBox 1"/>
          <p:cNvSpPr txBox="1"/>
          <p:nvPr/>
        </p:nvSpPr>
        <p:spPr>
          <a:xfrm rot="1148479">
            <a:off x="5224852" y="1625601"/>
            <a:ext cx="3538148" cy="307777"/>
          </a:xfrm>
          <a:prstGeom prst="rect">
            <a:avLst/>
          </a:prstGeom>
          <a:noFill/>
          <a:ln>
            <a:solidFill>
              <a:schemeClr val="accent2">
                <a:lumMod val="60000"/>
                <a:lumOff val="40000"/>
              </a:schemeClr>
            </a:solidFill>
          </a:ln>
        </p:spPr>
        <p:txBody>
          <a:bodyPr wrap="none" rtlCol="0">
            <a:spAutoFit/>
          </a:bodyPr>
          <a:lstStyle/>
          <a:p>
            <a:r>
              <a:rPr lang="en-US" sz="1400" dirty="0">
                <a:solidFill>
                  <a:schemeClr val="tx2">
                    <a:lumMod val="40000"/>
                    <a:lumOff val="60000"/>
                  </a:schemeClr>
                </a:solidFill>
              </a:rPr>
              <a:t>symmetric key = session key = private key</a:t>
            </a:r>
          </a:p>
        </p:txBody>
      </p:sp>
    </p:spTree>
    <p:extLst>
      <p:ext uri="{BB962C8B-B14F-4D97-AF65-F5344CB8AC3E}">
        <p14:creationId xmlns:p14="http://schemas.microsoft.com/office/powerpoint/2010/main" val="169725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CD73B9-0A8C-4D82-A972-81A0788BA6EF}"/>
              </a:ext>
            </a:extLst>
          </p:cNvPr>
          <p:cNvSpPr>
            <a:spLocks noGrp="1"/>
          </p:cNvSpPr>
          <p:nvPr>
            <p:ph type="title"/>
          </p:nvPr>
        </p:nvSpPr>
        <p:spPr/>
        <p:txBody>
          <a:bodyPr/>
          <a:lstStyle/>
          <a:p>
            <a:r>
              <a:rPr lang="en-US" dirty="0"/>
              <a:t>Other Certificate Types</a:t>
            </a:r>
          </a:p>
        </p:txBody>
      </p:sp>
      <p:sp>
        <p:nvSpPr>
          <p:cNvPr id="2" name="Slide Number Placeholder 1">
            <a:extLst>
              <a:ext uri="{FF2B5EF4-FFF2-40B4-BE49-F238E27FC236}">
                <a16:creationId xmlns:a16="http://schemas.microsoft.com/office/drawing/2014/main" id="{8DFEFC42-CAA5-46F2-A171-31670D2301F3}"/>
              </a:ext>
            </a:extLst>
          </p:cNvPr>
          <p:cNvSpPr>
            <a:spLocks noGrp="1"/>
          </p:cNvSpPr>
          <p:nvPr>
            <p:ph type="sldNum" sz="quarter" idx="4"/>
          </p:nvPr>
        </p:nvSpPr>
        <p:spPr/>
        <p:txBody>
          <a:bodyPr/>
          <a:lstStyle/>
          <a:p>
            <a:fld id="{B7CF8A19-3A9E-4ABC-B336-2FDDE321C72D}" type="slidenum">
              <a:rPr lang="en-US" smtClean="0"/>
              <a:pPr/>
              <a:t>50</a:t>
            </a:fld>
            <a:endParaRPr lang="en-US"/>
          </a:p>
        </p:txBody>
      </p:sp>
      <p:sp>
        <p:nvSpPr>
          <p:cNvPr id="5" name="Content Placeholder 4">
            <a:extLst>
              <a:ext uri="{FF2B5EF4-FFF2-40B4-BE49-F238E27FC236}">
                <a16:creationId xmlns:a16="http://schemas.microsoft.com/office/drawing/2014/main" id="{365A1A47-45EE-4752-B78B-FFB6EC53C9F0}"/>
              </a:ext>
            </a:extLst>
          </p:cNvPr>
          <p:cNvSpPr>
            <a:spLocks noGrp="1"/>
          </p:cNvSpPr>
          <p:nvPr>
            <p:ph sz="half" idx="4294967295"/>
          </p:nvPr>
        </p:nvSpPr>
        <p:spPr>
          <a:xfrm>
            <a:off x="4471012" y="921870"/>
            <a:ext cx="4088788" cy="3832584"/>
          </a:xfrm>
          <a:prstGeom prst="rect">
            <a:avLst/>
          </a:prstGeom>
        </p:spPr>
        <p:txBody>
          <a:bodyPr>
            <a:normAutofit fontScale="85000" lnSpcReduction="20000"/>
          </a:bodyPr>
          <a:lstStyle/>
          <a:p>
            <a:pPr>
              <a:buClr>
                <a:schemeClr val="tx2">
                  <a:lumMod val="40000"/>
                  <a:lumOff val="60000"/>
                </a:schemeClr>
              </a:buClr>
              <a:buFont typeface="Arial" panose="020B0604020202020204" pitchFamily="34" charset="0"/>
              <a:buChar char="•"/>
            </a:pPr>
            <a:r>
              <a:rPr lang="en-US" sz="1400" b="0" dirty="0">
                <a:solidFill>
                  <a:schemeClr val="bg1"/>
                </a:solidFill>
                <a:latin typeface="Calibri" panose="020F0502020204030204" pitchFamily="34" charset="0"/>
                <a:cs typeface="Calibri" panose="020F0502020204030204" pitchFamily="34" charset="0"/>
              </a:rPr>
              <a:t>Machine/computer</a:t>
            </a:r>
          </a:p>
          <a:p>
            <a:pPr lvl="1">
              <a:buClr>
                <a:schemeClr val="tx2">
                  <a:lumMod val="40000"/>
                  <a:lumOff val="60000"/>
                </a:schemeClr>
              </a:buClr>
              <a:buFont typeface="Arial" panose="020B0604020202020204" pitchFamily="34" charset="0"/>
              <a:buChar char="•"/>
            </a:pPr>
            <a:r>
              <a:rPr lang="en-US" sz="1400" b="0" dirty="0">
                <a:solidFill>
                  <a:schemeClr val="bg1"/>
                </a:solidFill>
                <a:latin typeface="Calibri" panose="020F0502020204030204" pitchFamily="34" charset="0"/>
                <a:cs typeface="Calibri" panose="020F0502020204030204" pitchFamily="34" charset="0"/>
              </a:rPr>
              <a:t>Servers and network appliances</a:t>
            </a:r>
          </a:p>
          <a:p>
            <a:pPr lvl="1">
              <a:buClr>
                <a:schemeClr val="tx2">
                  <a:lumMod val="40000"/>
                  <a:lumOff val="60000"/>
                </a:schemeClr>
              </a:buClr>
              <a:buFont typeface="Arial" panose="020B0604020202020204" pitchFamily="34" charset="0"/>
              <a:buChar char="•"/>
            </a:pPr>
            <a:r>
              <a:rPr lang="en-US" sz="1400" b="0" dirty="0">
                <a:solidFill>
                  <a:schemeClr val="bg1"/>
                </a:solidFill>
                <a:latin typeface="Calibri" panose="020F0502020204030204" pitchFamily="34" charset="0"/>
                <a:cs typeface="Calibri" panose="020F0502020204030204" pitchFamily="34" charset="0"/>
              </a:rPr>
              <a:t>Identify by FQDN</a:t>
            </a:r>
          </a:p>
          <a:p>
            <a:pPr>
              <a:buClr>
                <a:schemeClr val="tx2">
                  <a:lumMod val="40000"/>
                  <a:lumOff val="60000"/>
                </a:schemeClr>
              </a:buClr>
              <a:buFont typeface="Arial" panose="020B0604020202020204" pitchFamily="34" charset="0"/>
              <a:buChar char="•"/>
            </a:pPr>
            <a:r>
              <a:rPr lang="en-US" sz="1400" b="0" dirty="0">
                <a:solidFill>
                  <a:schemeClr val="bg1"/>
                </a:solidFill>
                <a:latin typeface="Calibri" panose="020F0502020204030204" pitchFamily="34" charset="0"/>
                <a:cs typeface="Calibri" panose="020F0502020204030204" pitchFamily="34" charset="0"/>
              </a:rPr>
              <a:t>Email/user certificate</a:t>
            </a:r>
          </a:p>
          <a:p>
            <a:pPr lvl="1">
              <a:buClr>
                <a:schemeClr val="tx2">
                  <a:lumMod val="40000"/>
                  <a:lumOff val="60000"/>
                </a:schemeClr>
              </a:buClr>
              <a:buFont typeface="Arial" panose="020B0604020202020204" pitchFamily="34" charset="0"/>
              <a:buChar char="•"/>
            </a:pPr>
            <a:r>
              <a:rPr lang="en-US" sz="1400" b="0" dirty="0">
                <a:solidFill>
                  <a:schemeClr val="bg1"/>
                </a:solidFill>
                <a:latin typeface="Calibri" panose="020F0502020204030204" pitchFamily="34" charset="0"/>
                <a:cs typeface="Calibri" panose="020F0502020204030204" pitchFamily="34" charset="0"/>
              </a:rPr>
              <a:t>Can be various types (email, encryption, smart card logon, and so on)</a:t>
            </a:r>
          </a:p>
          <a:p>
            <a:pPr lvl="1">
              <a:buClr>
                <a:schemeClr val="tx2">
                  <a:lumMod val="40000"/>
                  <a:lumOff val="60000"/>
                </a:schemeClr>
              </a:buClr>
              <a:buFont typeface="Arial" panose="020B0604020202020204" pitchFamily="34" charset="0"/>
              <a:buChar char="•"/>
            </a:pPr>
            <a:r>
              <a:rPr lang="en-US" sz="1400" b="0" dirty="0">
                <a:solidFill>
                  <a:schemeClr val="bg1"/>
                </a:solidFill>
                <a:latin typeface="Calibri" panose="020F0502020204030204" pitchFamily="34" charset="0"/>
                <a:cs typeface="Calibri" panose="020F0502020204030204" pitchFamily="34" charset="0"/>
              </a:rPr>
              <a:t>Identify by email address</a:t>
            </a:r>
          </a:p>
          <a:p>
            <a:pPr>
              <a:buClr>
                <a:schemeClr val="tx2">
                  <a:lumMod val="40000"/>
                  <a:lumOff val="60000"/>
                </a:schemeClr>
              </a:buClr>
              <a:buFont typeface="Arial" panose="020B0604020202020204" pitchFamily="34" charset="0"/>
              <a:buChar char="•"/>
            </a:pPr>
            <a:r>
              <a:rPr lang="en-GB" sz="1400" b="0" dirty="0">
                <a:solidFill>
                  <a:schemeClr val="bg1"/>
                </a:solidFill>
                <a:latin typeface="Calibri" panose="020F0502020204030204" pitchFamily="34" charset="0"/>
                <a:cs typeface="Calibri" panose="020F0502020204030204" pitchFamily="34" charset="0"/>
              </a:rPr>
              <a:t>Code signing</a:t>
            </a:r>
          </a:p>
          <a:p>
            <a:pPr lvl="1">
              <a:buClr>
                <a:schemeClr val="tx2">
                  <a:lumMod val="40000"/>
                  <a:lumOff val="60000"/>
                </a:schemeClr>
              </a:buClr>
              <a:buFont typeface="Arial" panose="020B0604020202020204" pitchFamily="34" charset="0"/>
              <a:buChar char="•"/>
            </a:pPr>
            <a:r>
              <a:rPr lang="en-GB" sz="1400" b="0" dirty="0">
                <a:solidFill>
                  <a:schemeClr val="bg1"/>
                </a:solidFill>
                <a:latin typeface="Calibri" panose="020F0502020204030204" pitchFamily="34" charset="0"/>
                <a:cs typeface="Calibri" panose="020F0502020204030204" pitchFamily="34" charset="0"/>
              </a:rPr>
              <a:t>Validate publisher name</a:t>
            </a:r>
          </a:p>
          <a:p>
            <a:pPr>
              <a:buClr>
                <a:schemeClr val="tx2">
                  <a:lumMod val="40000"/>
                  <a:lumOff val="60000"/>
                </a:schemeClr>
              </a:buClr>
              <a:buFont typeface="Arial" panose="020B0604020202020204" pitchFamily="34" charset="0"/>
              <a:buChar char="•"/>
            </a:pPr>
            <a:r>
              <a:rPr lang="en-GB" sz="1400" b="0" dirty="0">
                <a:solidFill>
                  <a:schemeClr val="bg1"/>
                </a:solidFill>
                <a:latin typeface="Calibri" panose="020F0502020204030204" pitchFamily="34" charset="0"/>
                <a:cs typeface="Calibri" panose="020F0502020204030204" pitchFamily="34" charset="0"/>
              </a:rPr>
              <a:t>Root certificate</a:t>
            </a:r>
          </a:p>
          <a:p>
            <a:pPr lvl="1">
              <a:buClr>
                <a:schemeClr val="tx2">
                  <a:lumMod val="40000"/>
                  <a:lumOff val="60000"/>
                </a:schemeClr>
              </a:buClr>
              <a:buFont typeface="Arial" panose="020B0604020202020204" pitchFamily="34" charset="0"/>
              <a:buChar char="•"/>
            </a:pPr>
            <a:r>
              <a:rPr lang="en-GB" sz="1400" b="0" dirty="0">
                <a:solidFill>
                  <a:schemeClr val="bg1"/>
                </a:solidFill>
                <a:latin typeface="Calibri" panose="020F0502020204030204" pitchFamily="34" charset="0"/>
                <a:cs typeface="Calibri" panose="020F0502020204030204" pitchFamily="34" charset="0"/>
              </a:rPr>
              <a:t>Self-signed certificate for the CA</a:t>
            </a:r>
          </a:p>
          <a:p>
            <a:pPr>
              <a:buClr>
                <a:schemeClr val="tx2">
                  <a:lumMod val="40000"/>
                  <a:lumOff val="60000"/>
                </a:schemeClr>
              </a:buClr>
              <a:buFont typeface="Arial" panose="020B0604020202020204" pitchFamily="34" charset="0"/>
              <a:buChar char="•"/>
            </a:pPr>
            <a:r>
              <a:rPr lang="en-GB" sz="1400" b="0" dirty="0">
                <a:solidFill>
                  <a:schemeClr val="bg1"/>
                </a:solidFill>
                <a:latin typeface="Calibri" panose="020F0502020204030204" pitchFamily="34" charset="0"/>
                <a:cs typeface="Calibri" panose="020F0502020204030204" pitchFamily="34" charset="0"/>
              </a:rPr>
              <a:t>Self-signed certificate</a:t>
            </a:r>
          </a:p>
          <a:p>
            <a:pPr lvl="1">
              <a:buClr>
                <a:schemeClr val="tx2">
                  <a:lumMod val="40000"/>
                  <a:lumOff val="60000"/>
                </a:schemeClr>
              </a:buClr>
              <a:buFont typeface="Arial" panose="020B0604020202020204" pitchFamily="34" charset="0"/>
              <a:buChar char="•"/>
            </a:pPr>
            <a:r>
              <a:rPr lang="en-GB" sz="1400" b="0" dirty="0">
                <a:solidFill>
                  <a:schemeClr val="bg1"/>
                </a:solidFill>
                <a:latin typeface="Calibri" panose="020F0502020204030204" pitchFamily="34" charset="0"/>
                <a:cs typeface="Calibri" panose="020F0502020204030204" pitchFamily="34" charset="0"/>
              </a:rPr>
              <a:t>Must be manually trusted</a:t>
            </a:r>
          </a:p>
          <a:p>
            <a:pPr lvl="1">
              <a:buClr>
                <a:schemeClr val="tx2">
                  <a:lumMod val="40000"/>
                  <a:lumOff val="60000"/>
                </a:schemeClr>
              </a:buClr>
              <a:buFont typeface="Arial" panose="020B0604020202020204" pitchFamily="34" charset="0"/>
              <a:buChar char="•"/>
            </a:pPr>
            <a:r>
              <a:rPr lang="en-US" sz="1400" b="0" dirty="0">
                <a:solidFill>
                  <a:schemeClr val="bg1"/>
                </a:solidFill>
                <a:latin typeface="Calibri" panose="020F0502020204030204" pitchFamily="34" charset="0"/>
                <a:cs typeface="Calibri" panose="020F0502020204030204" pitchFamily="34" charset="0"/>
              </a:rPr>
              <a:t>Self-signed certificate is issued by the same entity that is using it</a:t>
            </a:r>
          </a:p>
          <a:p>
            <a:pPr lvl="2">
              <a:buClr>
                <a:schemeClr val="tx2">
                  <a:lumMod val="40000"/>
                  <a:lumOff val="60000"/>
                </a:schemeClr>
              </a:buClr>
              <a:buFont typeface="Arial" panose="020B0604020202020204" pitchFamily="34" charset="0"/>
              <a:buChar char="•"/>
            </a:pPr>
            <a:r>
              <a:rPr lang="en-US" sz="1400" b="0" dirty="0">
                <a:solidFill>
                  <a:schemeClr val="bg1"/>
                </a:solidFill>
                <a:latin typeface="Calibri" panose="020F0502020204030204" pitchFamily="34" charset="0"/>
                <a:cs typeface="Calibri" panose="020F0502020204030204" pitchFamily="34" charset="0"/>
              </a:rPr>
              <a:t>Does not have a CRL and cannot be validated or trusted</a:t>
            </a:r>
          </a:p>
          <a:p>
            <a:pPr lvl="2">
              <a:buClr>
                <a:schemeClr val="tx2">
                  <a:lumMod val="40000"/>
                  <a:lumOff val="60000"/>
                </a:schemeClr>
              </a:buClr>
              <a:buFont typeface="Arial" panose="020B0604020202020204" pitchFamily="34" charset="0"/>
              <a:buChar char="•"/>
            </a:pPr>
            <a:r>
              <a:rPr lang="en-US" sz="1400" b="0" dirty="0">
                <a:solidFill>
                  <a:schemeClr val="bg1"/>
                </a:solidFill>
                <a:latin typeface="Calibri" panose="020F0502020204030204" pitchFamily="34" charset="0"/>
                <a:cs typeface="Calibri" panose="020F0502020204030204" pitchFamily="34" charset="0"/>
              </a:rPr>
              <a:t>A self-signed certificate can be installed on internal facing websites as a cheaper option</a:t>
            </a:r>
          </a:p>
          <a:p>
            <a:pPr lvl="1">
              <a:buClr>
                <a:schemeClr val="tx2">
                  <a:lumMod val="60000"/>
                  <a:lumOff val="40000"/>
                </a:schemeClr>
              </a:buClr>
            </a:pPr>
            <a:endParaRPr lang="en-GB" sz="1200" b="0" dirty="0">
              <a:solidFill>
                <a:schemeClr val="bg1"/>
              </a:solidFill>
            </a:endParaRPr>
          </a:p>
          <a:p>
            <a:pPr>
              <a:buClr>
                <a:schemeClr val="tx2">
                  <a:lumMod val="60000"/>
                  <a:lumOff val="40000"/>
                </a:schemeClr>
              </a:buClr>
            </a:pPr>
            <a:endParaRPr lang="en-US" b="0" dirty="0">
              <a:solidFill>
                <a:schemeClr val="bg1"/>
              </a:solidFill>
            </a:endParaRPr>
          </a:p>
          <a:p>
            <a:pPr>
              <a:buClr>
                <a:schemeClr val="tx2">
                  <a:lumMod val="60000"/>
                  <a:lumOff val="40000"/>
                </a:schemeClr>
              </a:buClr>
            </a:pPr>
            <a:endParaRPr lang="en-US" b="0" dirty="0">
              <a:solidFill>
                <a:schemeClr val="bg1"/>
              </a:solidFill>
            </a:endParaRPr>
          </a:p>
        </p:txBody>
      </p:sp>
      <p:pic>
        <p:nvPicPr>
          <p:cNvPr id="4" name="Picture 2" descr="Screenshot of Certificate Enrollment window.">
            <a:extLst>
              <a:ext uri="{FF2B5EF4-FFF2-40B4-BE49-F238E27FC236}">
                <a16:creationId xmlns:a16="http://schemas.microsoft.com/office/drawing/2014/main" id="{6A8122D5-821D-AA57-1C17-050CD5FF237E}"/>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76355" y="968375"/>
            <a:ext cx="4084402" cy="33766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F483EEE-DDD4-12ED-1066-49BCAF54FD77}"/>
              </a:ext>
            </a:extLst>
          </p:cNvPr>
          <p:cNvSpPr txBox="1"/>
          <p:nvPr/>
        </p:nvSpPr>
        <p:spPr>
          <a:xfrm>
            <a:off x="277127" y="798512"/>
            <a:ext cx="2664512" cy="230832"/>
          </a:xfrm>
          <a:prstGeom prst="rect">
            <a:avLst/>
          </a:prstGeom>
          <a:noFill/>
        </p:spPr>
        <p:txBody>
          <a:bodyPr wrap="none" rtlCol="0">
            <a:spAutoFit/>
          </a:bodyPr>
          <a:lstStyle/>
          <a:p>
            <a:pPr algn="just"/>
            <a:r>
              <a:rPr lang="en-US" sz="900" i="1" dirty="0">
                <a:solidFill>
                  <a:schemeClr val="bg1"/>
                </a:solidFill>
              </a:rPr>
              <a:t>Screenshot used with permission from Microsoft.</a:t>
            </a:r>
          </a:p>
        </p:txBody>
      </p:sp>
    </p:spTree>
    <p:extLst>
      <p:ext uri="{BB962C8B-B14F-4D97-AF65-F5344CB8AC3E}">
        <p14:creationId xmlns:p14="http://schemas.microsoft.com/office/powerpoint/2010/main" val="1376803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a:lnSpc>
                <a:spcPct val="90000"/>
              </a:lnSpc>
            </a:pPr>
            <a:r>
              <a:rPr lang="en-US" sz="1400" dirty="0"/>
              <a:t>Certificate</a:t>
            </a:r>
          </a:p>
          <a:p>
            <a:pPr lvl="1">
              <a:lnSpc>
                <a:spcPct val="90000"/>
              </a:lnSpc>
            </a:pPr>
            <a:r>
              <a:rPr lang="en-US" sz="1400" dirty="0"/>
              <a:t>.</a:t>
            </a:r>
            <a:r>
              <a:rPr lang="en-US" sz="1400" dirty="0" err="1"/>
              <a:t>CER</a:t>
            </a:r>
            <a:r>
              <a:rPr lang="en-US" sz="1400" dirty="0"/>
              <a:t>/.CRT – ASCII </a:t>
            </a:r>
            <a:r>
              <a:rPr lang="en-US" sz="1400" dirty="0" err="1"/>
              <a:t>Base64</a:t>
            </a:r>
            <a:r>
              <a:rPr lang="en-US" sz="1400" dirty="0"/>
              <a:t> or Binary – Certificate file – Can be PEM or DER encoded</a:t>
            </a:r>
          </a:p>
          <a:p>
            <a:pPr>
              <a:lnSpc>
                <a:spcPct val="90000"/>
              </a:lnSpc>
            </a:pPr>
            <a:r>
              <a:rPr lang="en-US" sz="1400" dirty="0"/>
              <a:t>Encoding</a:t>
            </a:r>
          </a:p>
          <a:p>
            <a:pPr lvl="1">
              <a:lnSpc>
                <a:spcPct val="90000"/>
              </a:lnSpc>
            </a:pPr>
            <a:r>
              <a:rPr lang="en-US" sz="1400" dirty="0"/>
              <a:t>Privacy Enhanced Mail </a:t>
            </a:r>
            <a:r>
              <a:rPr lang="en-US" sz="1400" kern="1200" spc="100" dirty="0">
                <a:latin typeface="Courier New" panose="02070309020205020404" pitchFamily="49" charset="0"/>
                <a:ea typeface="+mn-ea"/>
                <a:cs typeface="Courier New" panose="02070309020205020404" pitchFamily="49" charset="0"/>
              </a:rPr>
              <a:t>(</a:t>
            </a:r>
            <a:r>
              <a:rPr lang="en-US" sz="1400" kern="1200" spc="100" dirty="0">
                <a:solidFill>
                  <a:srgbClr val="FF9900"/>
                </a:solidFill>
                <a:latin typeface="Courier New" panose="02070309020205020404" pitchFamily="49" charset="0"/>
                <a:ea typeface="+mn-ea"/>
                <a:cs typeface="Courier New" panose="02070309020205020404" pitchFamily="49" charset="0"/>
              </a:rPr>
              <a:t>.PEM</a:t>
            </a:r>
            <a:r>
              <a:rPr lang="en-US" sz="1400" dirty="0"/>
              <a:t>) – </a:t>
            </a:r>
            <a:r>
              <a:rPr lang="en-US" sz="1400" kern="1200" spc="100" dirty="0">
                <a:solidFill>
                  <a:srgbClr val="FF9900"/>
                </a:solidFill>
                <a:latin typeface="Courier New" panose="02070309020205020404" pitchFamily="49" charset="0"/>
                <a:ea typeface="+mn-ea"/>
                <a:cs typeface="Courier New" panose="02070309020205020404" pitchFamily="49" charset="0"/>
              </a:rPr>
              <a:t>ASCII </a:t>
            </a:r>
            <a:r>
              <a:rPr lang="en-US" sz="1400" kern="1200" spc="100" dirty="0" err="1">
                <a:solidFill>
                  <a:srgbClr val="FF9900"/>
                </a:solidFill>
                <a:latin typeface="Courier New" panose="02070309020205020404" pitchFamily="49" charset="0"/>
                <a:ea typeface="+mn-ea"/>
                <a:cs typeface="Courier New" panose="02070309020205020404" pitchFamily="49" charset="0"/>
              </a:rPr>
              <a:t>Base64</a:t>
            </a:r>
            <a:r>
              <a:rPr lang="en-US" sz="1400" kern="1200" spc="100" dirty="0">
                <a:solidFill>
                  <a:srgbClr val="FF9900"/>
                </a:solidFill>
                <a:latin typeface="Courier New" panose="02070309020205020404" pitchFamily="49" charset="0"/>
                <a:ea typeface="+mn-ea"/>
                <a:cs typeface="Courier New" panose="02070309020205020404" pitchFamily="49" charset="0"/>
              </a:rPr>
              <a:t> </a:t>
            </a:r>
            <a:r>
              <a:rPr lang="en-US" sz="1400" dirty="0"/>
              <a:t>– Most widely used</a:t>
            </a:r>
          </a:p>
          <a:p>
            <a:pPr lvl="1">
              <a:lnSpc>
                <a:spcPct val="90000"/>
              </a:lnSpc>
            </a:pPr>
            <a:r>
              <a:rPr lang="en-US" sz="1400" dirty="0"/>
              <a:t>Distinguished Encoding Rules </a:t>
            </a:r>
            <a:r>
              <a:rPr lang="en-US" sz="1400" kern="1200" spc="100" dirty="0">
                <a:latin typeface="Courier New" panose="02070309020205020404" pitchFamily="49" charset="0"/>
                <a:ea typeface="+mn-ea"/>
                <a:cs typeface="Courier New" panose="02070309020205020404" pitchFamily="49" charset="0"/>
              </a:rPr>
              <a:t>(</a:t>
            </a:r>
            <a:r>
              <a:rPr lang="en-US" sz="1400" kern="1200" spc="100" dirty="0">
                <a:solidFill>
                  <a:srgbClr val="FF9900"/>
                </a:solidFill>
                <a:latin typeface="Courier New" panose="02070309020205020404" pitchFamily="49" charset="0"/>
                <a:ea typeface="+mn-ea"/>
                <a:cs typeface="Courier New" panose="02070309020205020404" pitchFamily="49" charset="0"/>
              </a:rPr>
              <a:t>.DER</a:t>
            </a:r>
            <a:r>
              <a:rPr lang="en-US" sz="1400" dirty="0"/>
              <a:t>) – </a:t>
            </a:r>
            <a:r>
              <a:rPr lang="en-US" sz="1400" kern="1200" spc="100" dirty="0">
                <a:solidFill>
                  <a:srgbClr val="FF9900"/>
                </a:solidFill>
                <a:latin typeface="Courier New" panose="02070309020205020404" pitchFamily="49" charset="0"/>
                <a:ea typeface="+mn-ea"/>
                <a:cs typeface="Courier New" panose="02070309020205020404" pitchFamily="49" charset="0"/>
              </a:rPr>
              <a:t>Binary</a:t>
            </a:r>
            <a:r>
              <a:rPr lang="en-US" sz="1400" dirty="0"/>
              <a:t> – Common with Java </a:t>
            </a:r>
          </a:p>
          <a:p>
            <a:pPr lvl="2">
              <a:lnSpc>
                <a:spcPct val="90000"/>
              </a:lnSpc>
            </a:pPr>
            <a:endParaRPr lang="en-US" dirty="0"/>
          </a:p>
        </p:txBody>
      </p:sp>
      <p:sp>
        <p:nvSpPr>
          <p:cNvPr id="2" name="Title 1"/>
          <p:cNvSpPr>
            <a:spLocks noGrp="1"/>
          </p:cNvSpPr>
          <p:nvPr>
            <p:ph type="title"/>
          </p:nvPr>
        </p:nvSpPr>
        <p:spPr/>
        <p:txBody>
          <a:bodyPr anchor="ctr">
            <a:normAutofit/>
          </a:bodyPr>
          <a:lstStyle/>
          <a:p>
            <a:r>
              <a:rPr lang="en-US" dirty="0"/>
              <a:t>Certificate Formats and encoding</a:t>
            </a:r>
          </a:p>
        </p:txBody>
      </p:sp>
      <p:sp>
        <p:nvSpPr>
          <p:cNvPr id="11" name="Slide Number Placeholder 5">
            <a:extLst>
              <a:ext uri="{FF2B5EF4-FFF2-40B4-BE49-F238E27FC236}">
                <a16:creationId xmlns:a16="http://schemas.microsoft.com/office/drawing/2014/main" id="{DBDA0E38-E61C-4C1B-88FC-B7E99E330412}"/>
              </a:ext>
            </a:extLst>
          </p:cNvPr>
          <p:cNvSpPr>
            <a:spLocks noGrp="1"/>
          </p:cNvSpPr>
          <p:nvPr>
            <p:ph type="sldNum" sz="quarter" idx="4"/>
          </p:nvPr>
        </p:nvSpPr>
        <p:spPr/>
        <p:txBody>
          <a:bodyPr/>
          <a:lstStyle/>
          <a:p>
            <a:pPr>
              <a:spcAft>
                <a:spcPts val="600"/>
              </a:spcAft>
            </a:pPr>
            <a:fld id="{B7CF8A19-3A9E-4ABC-B336-2FDDE321C72D}" type="slidenum">
              <a:rPr lang="en-US" smtClean="0"/>
              <a:pPr>
                <a:spcAft>
                  <a:spcPts val="600"/>
                </a:spcAft>
              </a:pPr>
              <a:t>51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076075508"/>
              </p:ext>
            </p:extLst>
          </p:nvPr>
        </p:nvGraphicFramePr>
        <p:xfrm>
          <a:off x="381000" y="2445832"/>
          <a:ext cx="3854938" cy="962848"/>
        </p:xfrm>
        <a:graphic>
          <a:graphicData uri="http://schemas.openxmlformats.org/drawingml/2006/table">
            <a:tbl>
              <a:tblPr>
                <a:tableStyleId>{5C22544A-7EE6-4342-B048-85BDC9FD1C3A}</a:tableStyleId>
              </a:tblPr>
              <a:tblGrid>
                <a:gridCol w="1393092">
                  <a:extLst>
                    <a:ext uri="{9D8B030D-6E8A-4147-A177-3AD203B41FA5}">
                      <a16:colId xmlns:a16="http://schemas.microsoft.com/office/drawing/2014/main" val="395228387"/>
                    </a:ext>
                  </a:extLst>
                </a:gridCol>
                <a:gridCol w="976923">
                  <a:extLst>
                    <a:ext uri="{9D8B030D-6E8A-4147-A177-3AD203B41FA5}">
                      <a16:colId xmlns:a16="http://schemas.microsoft.com/office/drawing/2014/main" val="2999523224"/>
                    </a:ext>
                  </a:extLst>
                </a:gridCol>
                <a:gridCol w="1484923">
                  <a:extLst>
                    <a:ext uri="{9D8B030D-6E8A-4147-A177-3AD203B41FA5}">
                      <a16:colId xmlns:a16="http://schemas.microsoft.com/office/drawing/2014/main" val="702589537"/>
                    </a:ext>
                  </a:extLst>
                </a:gridCol>
              </a:tblGrid>
              <a:tr h="398968">
                <a:tc>
                  <a:txBody>
                    <a:bodyPr/>
                    <a:lstStyle/>
                    <a:p>
                      <a:r>
                        <a:rPr lang="en-US" sz="1600" b="1" i="1" dirty="0">
                          <a:solidFill>
                            <a:schemeClr val="tx2">
                              <a:lumMod val="40000"/>
                              <a:lumOff val="60000"/>
                            </a:schemeClr>
                          </a:solidFill>
                          <a:effectLst/>
                          <a:latin typeface="Calibri" panose="020F0502020204030204" pitchFamily="34" charset="0"/>
                          <a:ea typeface="+mn-ea"/>
                          <a:cs typeface="Calibri" panose="020F0502020204030204" pitchFamily="34" charset="0"/>
                        </a:rPr>
                        <a:t>Key Files</a:t>
                      </a:r>
                    </a:p>
                  </a:txBody>
                  <a:tcPr marL="68580" marR="68580" marT="34290" marB="3429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a:txBody>
                    <a:bodyPr/>
                    <a:lstStyle/>
                    <a:p>
                      <a:r>
                        <a:rPr lang="en-US" sz="1600" b="1" i="1" dirty="0">
                          <a:solidFill>
                            <a:schemeClr val="tx2">
                              <a:lumMod val="40000"/>
                              <a:lumOff val="60000"/>
                            </a:schemeClr>
                          </a:solidFill>
                          <a:effectLst/>
                          <a:latin typeface="Calibri" panose="020F0502020204030204" pitchFamily="34" charset="0"/>
                          <a:ea typeface="+mn-ea"/>
                          <a:cs typeface="Calibri" panose="020F0502020204030204" pitchFamily="34" charset="0"/>
                        </a:rPr>
                        <a:t>Format</a:t>
                      </a:r>
                    </a:p>
                  </a:txBody>
                  <a:tcPr marL="68580" marR="68580" marT="34290" marB="3429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a:txBody>
                    <a:bodyPr/>
                    <a:lstStyle/>
                    <a:p>
                      <a:r>
                        <a:rPr lang="en-US" sz="1600" b="1" i="1" dirty="0">
                          <a:solidFill>
                            <a:schemeClr val="tx2">
                              <a:lumMod val="40000"/>
                              <a:lumOff val="60000"/>
                            </a:schemeClr>
                          </a:solidFill>
                          <a:effectLst/>
                          <a:latin typeface="Calibri" panose="020F0502020204030204" pitchFamily="34" charset="0"/>
                          <a:ea typeface="+mn-ea"/>
                          <a:cs typeface="Calibri" panose="020F0502020204030204" pitchFamily="34" charset="0"/>
                        </a:rPr>
                        <a:t>File Extension</a:t>
                      </a:r>
                    </a:p>
                  </a:txBody>
                  <a:tcPr marL="68580" marR="68580" marT="34290" marB="3429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87268839"/>
                  </a:ext>
                </a:extLst>
              </a:tr>
              <a:tr h="278130">
                <a:tc>
                  <a:txBody>
                    <a:bodyPr/>
                    <a:lstStyle/>
                    <a:p>
                      <a:r>
                        <a:rPr lang="en-US" sz="1400" b="1" spc="100" dirty="0">
                          <a:solidFill>
                            <a:srgbClr val="FF9900"/>
                          </a:solidFill>
                          <a:latin typeface="Courier New" panose="02070309020205020404" pitchFamily="49" charset="0"/>
                          <a:cs typeface="Courier New" panose="02070309020205020404" pitchFamily="49" charset="0"/>
                        </a:rPr>
                        <a:t>Private</a:t>
                      </a:r>
                    </a:p>
                  </a:txBody>
                  <a:tcPr marL="68580" marR="68580" marT="34290" marB="3429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400" b="1" spc="100" dirty="0">
                          <a:solidFill>
                            <a:schemeClr val="bg1"/>
                          </a:solidFill>
                          <a:latin typeface="Courier New" panose="02070309020205020404" pitchFamily="49" charset="0"/>
                          <a:cs typeface="Courier New" panose="02070309020205020404" pitchFamily="49" charset="0"/>
                        </a:rPr>
                        <a:t>P</a:t>
                      </a:r>
                      <a:r>
                        <a:rPr lang="en-US" sz="1400" b="1" spc="100" dirty="0">
                          <a:solidFill>
                            <a:srgbClr val="FF9900"/>
                          </a:solidFill>
                          <a:latin typeface="Courier New" panose="02070309020205020404" pitchFamily="49" charset="0"/>
                          <a:cs typeface="Courier New" panose="02070309020205020404" pitchFamily="49" charset="0"/>
                        </a:rPr>
                        <a:t>12</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400" b="1" spc="100" dirty="0">
                          <a:solidFill>
                            <a:srgbClr val="FF9900"/>
                          </a:solidFill>
                          <a:latin typeface="Courier New" panose="02070309020205020404" pitchFamily="49" charset="0"/>
                          <a:cs typeface="Courier New" panose="02070309020205020404" pitchFamily="49" charset="0"/>
                        </a:rPr>
                        <a:t>.pfx </a:t>
                      </a:r>
                      <a:r>
                        <a:rPr lang="en-US" sz="1400" b="1" spc="100" dirty="0">
                          <a:solidFill>
                            <a:schemeClr val="bg1"/>
                          </a:solidFill>
                          <a:latin typeface="Courier New" panose="02070309020205020404" pitchFamily="49" charset="0"/>
                          <a:cs typeface="Courier New" panose="02070309020205020404" pitchFamily="49" charset="0"/>
                        </a:rPr>
                        <a:t>.p</a:t>
                      </a:r>
                      <a:r>
                        <a:rPr lang="en-US" sz="1400" b="1" spc="100" dirty="0">
                          <a:solidFill>
                            <a:srgbClr val="FF9900"/>
                          </a:solidFill>
                          <a:latin typeface="Courier New" panose="02070309020205020404" pitchFamily="49" charset="0"/>
                          <a:cs typeface="Courier New" panose="02070309020205020404" pitchFamily="49" charset="0"/>
                        </a:rPr>
                        <a:t>12</a:t>
                      </a:r>
                    </a:p>
                  </a:txBody>
                  <a:tcPr marL="68580" marR="68580" marT="34290" marB="3429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47923817"/>
                  </a:ext>
                </a:extLst>
              </a:tr>
              <a:tr h="278130">
                <a:tc>
                  <a:txBody>
                    <a:bodyPr/>
                    <a:lstStyle/>
                    <a:p>
                      <a:r>
                        <a:rPr lang="en-US" sz="1400" b="1" spc="100" dirty="0">
                          <a:solidFill>
                            <a:srgbClr val="FF9900"/>
                          </a:solidFill>
                          <a:latin typeface="Courier New" panose="02070309020205020404" pitchFamily="49" charset="0"/>
                          <a:cs typeface="Courier New" panose="02070309020205020404" pitchFamily="49" charset="0"/>
                        </a:rPr>
                        <a:t>Public</a:t>
                      </a:r>
                    </a:p>
                  </a:txBody>
                  <a:tcPr marL="68580" marR="68580" marT="34290" marB="3429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400" b="1" spc="100" dirty="0">
                          <a:solidFill>
                            <a:schemeClr val="bg1"/>
                          </a:solidFill>
                          <a:latin typeface="Courier New" panose="02070309020205020404" pitchFamily="49" charset="0"/>
                          <a:cs typeface="Courier New" panose="02070309020205020404" pitchFamily="49" charset="0"/>
                        </a:rPr>
                        <a:t>P</a:t>
                      </a:r>
                      <a:r>
                        <a:rPr lang="en-US" sz="1400" b="1" spc="100" dirty="0">
                          <a:solidFill>
                            <a:srgbClr val="FF9900"/>
                          </a:solidFill>
                          <a:latin typeface="Courier New" panose="02070309020205020404" pitchFamily="49" charset="0"/>
                          <a:cs typeface="Courier New" panose="02070309020205020404" pitchFamily="49" charset="0"/>
                        </a:rPr>
                        <a:t>7</a:t>
                      </a:r>
                      <a:r>
                        <a:rPr lang="en-US" sz="1400" b="1" spc="100" dirty="0">
                          <a:solidFill>
                            <a:schemeClr val="bg1"/>
                          </a:solidFill>
                          <a:latin typeface="Courier New" panose="02070309020205020404" pitchFamily="49" charset="0"/>
                          <a:cs typeface="Courier New" panose="02070309020205020404" pitchFamily="49" charset="0"/>
                        </a:rPr>
                        <a:t>B</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400" b="1" spc="100" dirty="0">
                          <a:solidFill>
                            <a:schemeClr val="bg1"/>
                          </a:solidFill>
                          <a:latin typeface="Courier New" panose="02070309020205020404" pitchFamily="49" charset="0"/>
                          <a:cs typeface="Courier New" panose="02070309020205020404" pitchFamily="49" charset="0"/>
                        </a:rPr>
                        <a:t>.p</a:t>
                      </a:r>
                      <a:r>
                        <a:rPr lang="en-US" sz="1400" b="1" spc="100" dirty="0">
                          <a:solidFill>
                            <a:srgbClr val="FF9900"/>
                          </a:solidFill>
                          <a:latin typeface="Courier New" panose="02070309020205020404" pitchFamily="49" charset="0"/>
                          <a:cs typeface="Courier New" panose="02070309020205020404" pitchFamily="49" charset="0"/>
                        </a:rPr>
                        <a:t>7</a:t>
                      </a:r>
                      <a:r>
                        <a:rPr lang="en-US" sz="1400" b="1" spc="100" dirty="0">
                          <a:solidFill>
                            <a:schemeClr val="bg1"/>
                          </a:solidFill>
                          <a:latin typeface="Courier New" panose="02070309020205020404" pitchFamily="49" charset="0"/>
                          <a:cs typeface="Courier New" panose="02070309020205020404" pitchFamily="49" charset="0"/>
                        </a:rPr>
                        <a:t>b .p</a:t>
                      </a:r>
                      <a:r>
                        <a:rPr lang="en-US" sz="1400" b="1" spc="100" dirty="0">
                          <a:solidFill>
                            <a:srgbClr val="FF9900"/>
                          </a:solidFill>
                          <a:latin typeface="Courier New" panose="02070309020205020404" pitchFamily="49" charset="0"/>
                          <a:cs typeface="Courier New" panose="02070309020205020404" pitchFamily="49" charset="0"/>
                        </a:rPr>
                        <a:t>7</a:t>
                      </a:r>
                      <a:r>
                        <a:rPr lang="en-US" sz="1400" b="1" spc="100" dirty="0">
                          <a:solidFill>
                            <a:schemeClr val="bg1"/>
                          </a:solidFill>
                          <a:latin typeface="Courier New" panose="02070309020205020404" pitchFamily="49" charset="0"/>
                          <a:cs typeface="Courier New" panose="02070309020205020404" pitchFamily="49" charset="0"/>
                        </a:rPr>
                        <a:t>c</a:t>
                      </a:r>
                    </a:p>
                  </a:txBody>
                  <a:tcPr marL="68580" marR="68580" marT="34290" marB="3429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712098178"/>
                  </a:ext>
                </a:extLst>
              </a:tr>
            </a:tbl>
          </a:graphicData>
        </a:graphic>
      </p:graphicFrame>
      <p:sp>
        <p:nvSpPr>
          <p:cNvPr id="4" name="TextBox 3">
            <a:extLst>
              <a:ext uri="{FF2B5EF4-FFF2-40B4-BE49-F238E27FC236}">
                <a16:creationId xmlns:a16="http://schemas.microsoft.com/office/drawing/2014/main" id="{1ED5D779-C412-C52D-BB79-004C09DA0082}"/>
              </a:ext>
            </a:extLst>
          </p:cNvPr>
          <p:cNvSpPr txBox="1"/>
          <p:nvPr/>
        </p:nvSpPr>
        <p:spPr>
          <a:xfrm>
            <a:off x="985652" y="3764478"/>
            <a:ext cx="3491345" cy="646331"/>
          </a:xfrm>
          <a:prstGeom prst="rect">
            <a:avLst/>
          </a:prstGeom>
          <a:noFill/>
        </p:spPr>
        <p:txBody>
          <a:bodyPr wrap="square" rtlCol="0">
            <a:spAutoFit/>
          </a:bodyPr>
          <a:lstStyle/>
          <a:p>
            <a:r>
              <a:rPr lang="en-US" sz="1200" dirty="0">
                <a:solidFill>
                  <a:schemeClr val="accent4">
                    <a:lumMod val="40000"/>
                    <a:lumOff val="60000"/>
                  </a:schemeClr>
                </a:solidFill>
              </a:rPr>
              <a:t>.PEM = Privacy Enhanced Mail</a:t>
            </a:r>
          </a:p>
          <a:p>
            <a:r>
              <a:rPr lang="en-US" sz="1200" dirty="0">
                <a:solidFill>
                  <a:schemeClr val="accent4">
                    <a:lumMod val="40000"/>
                    <a:lumOff val="60000"/>
                  </a:schemeClr>
                </a:solidFill>
              </a:rPr>
              <a:t>.DER = Distinguished Encoding Rules</a:t>
            </a:r>
          </a:p>
          <a:p>
            <a:r>
              <a:rPr lang="en-US" sz="1200" dirty="0">
                <a:solidFill>
                  <a:schemeClr val="accent4">
                    <a:lumMod val="40000"/>
                    <a:lumOff val="60000"/>
                  </a:schemeClr>
                </a:solidFill>
              </a:rPr>
              <a:t>.PFX = </a:t>
            </a:r>
            <a:r>
              <a:rPr lang="en-US" sz="1200" dirty="0">
                <a:solidFill>
                  <a:schemeClr val="accent4">
                    <a:lumMod val="40000"/>
                    <a:lumOff val="60000"/>
                  </a:schemeClr>
                </a:solidFill>
                <a:effectLst/>
                <a:latin typeface="Helvetica" pitchFamily="2" charset="0"/>
              </a:rPr>
              <a:t>Personal Information</a:t>
            </a:r>
            <a:r>
              <a:rPr lang="en-US" sz="1200" dirty="0">
                <a:solidFill>
                  <a:schemeClr val="accent4">
                    <a:lumMod val="40000"/>
                    <a:lumOff val="60000"/>
                  </a:schemeClr>
                </a:solidFill>
                <a:latin typeface="Helvetica" pitchFamily="2" charset="0"/>
              </a:rPr>
              <a:t> </a:t>
            </a:r>
            <a:r>
              <a:rPr lang="en-US" sz="1200" dirty="0">
                <a:solidFill>
                  <a:schemeClr val="accent4">
                    <a:lumMod val="40000"/>
                    <a:lumOff val="60000"/>
                  </a:schemeClr>
                </a:solidFill>
                <a:effectLst/>
                <a:latin typeface="Helvetica" pitchFamily="2" charset="0"/>
              </a:rPr>
              <a:t>Exchange</a:t>
            </a:r>
          </a:p>
        </p:txBody>
      </p:sp>
    </p:spTree>
    <p:extLst>
      <p:ext uri="{BB962C8B-B14F-4D97-AF65-F5344CB8AC3E}">
        <p14:creationId xmlns:p14="http://schemas.microsoft.com/office/powerpoint/2010/main" val="25222934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AB858D-4E83-4966-8296-E9DF745BA04C}"/>
              </a:ext>
            </a:extLst>
          </p:cNvPr>
          <p:cNvSpPr>
            <a:spLocks noGrp="1"/>
          </p:cNvSpPr>
          <p:nvPr>
            <p:ph sz="half" idx="1"/>
          </p:nvPr>
        </p:nvSpPr>
        <p:spPr/>
        <p:txBody>
          <a:bodyPr/>
          <a:lstStyle/>
          <a:p>
            <a:r>
              <a:rPr lang="en-US" dirty="0"/>
              <a:t>Man-in-the-Middle (MitM)</a:t>
            </a:r>
          </a:p>
          <a:p>
            <a:pPr lvl="1"/>
            <a:r>
              <a:rPr lang="en-US" sz="1400" b="0" dirty="0"/>
              <a:t>Interferes with the public key presented to the client</a:t>
            </a:r>
          </a:p>
          <a:p>
            <a:r>
              <a:rPr lang="en-US" dirty="0"/>
              <a:t>Downgrade attack</a:t>
            </a:r>
          </a:p>
          <a:p>
            <a:pPr lvl="1"/>
            <a:r>
              <a:rPr lang="en-US" sz="1400" b="0" dirty="0"/>
              <a:t>Forces server into using weak protocol versions and ciphers</a:t>
            </a:r>
          </a:p>
          <a:p>
            <a:r>
              <a:rPr lang="en-US" dirty="0"/>
              <a:t>Collisions and the Birthday Attack</a:t>
            </a:r>
          </a:p>
          <a:p>
            <a:pPr lvl="1"/>
            <a:r>
              <a:rPr lang="en-US" sz="1400" b="0" dirty="0"/>
              <a:t>Exploit collisions to forge a signature</a:t>
            </a:r>
          </a:p>
          <a:p>
            <a:pPr lvl="1"/>
            <a:r>
              <a:rPr lang="en-US" sz="1400" b="0" dirty="0"/>
              <a:t>Hashed passwords and digital signatures are susceptible to birthday attacks</a:t>
            </a:r>
          </a:p>
          <a:p>
            <a:pPr fontAlgn="t"/>
            <a:r>
              <a:rPr lang="en-US" sz="1200" i="0" dirty="0">
                <a:solidFill>
                  <a:schemeClr val="accent3">
                    <a:lumMod val="60000"/>
                    <a:lumOff val="40000"/>
                  </a:schemeClr>
                </a:solidFill>
              </a:rPr>
              <a:t>MD5HASH document.doc               049eab40fd36caadlfab10b3cdf4a883</a:t>
            </a:r>
            <a:endParaRPr lang="en-US" sz="1200" b="0" i="0" dirty="0">
              <a:solidFill>
                <a:schemeClr val="accent3">
                  <a:lumMod val="60000"/>
                  <a:lumOff val="40000"/>
                </a:schemeClr>
              </a:solidFill>
            </a:endParaRPr>
          </a:p>
          <a:p>
            <a:pPr fontAlgn="auto"/>
            <a:r>
              <a:rPr lang="en-US" sz="1200" i="0" dirty="0">
                <a:solidFill>
                  <a:schemeClr val="accent3">
                    <a:lumMod val="60000"/>
                    <a:lumOff val="40000"/>
                  </a:schemeClr>
                </a:solidFill>
              </a:rPr>
              <a:t>MD5HASH image.jpg</a:t>
            </a:r>
            <a:r>
              <a:rPr lang="en-US" sz="1200" b="0" i="0" dirty="0">
                <a:solidFill>
                  <a:schemeClr val="accent3">
                    <a:lumMod val="60000"/>
                    <a:lumOff val="40000"/>
                  </a:schemeClr>
                </a:solidFill>
              </a:rPr>
              <a:t>	         </a:t>
            </a:r>
            <a:r>
              <a:rPr lang="en-US" sz="1200" i="0" dirty="0">
                <a:solidFill>
                  <a:schemeClr val="accent3">
                    <a:lumMod val="60000"/>
                    <a:lumOff val="40000"/>
                  </a:schemeClr>
                </a:solidFill>
              </a:rPr>
              <a:t>049eab40fd36caadlfab10b3cdf4a883</a:t>
            </a:r>
            <a:endParaRPr lang="en-US" sz="1200" dirty="0">
              <a:solidFill>
                <a:schemeClr val="accent3">
                  <a:lumMod val="60000"/>
                  <a:lumOff val="40000"/>
                </a:schemeClr>
              </a:solidFill>
            </a:endParaRPr>
          </a:p>
          <a:p>
            <a:pPr marL="0" lvl="1" indent="0">
              <a:buNone/>
            </a:pPr>
            <a:r>
              <a:rPr lang="en-US" i="1" dirty="0">
                <a:solidFill>
                  <a:schemeClr val="tx2">
                    <a:lumMod val="40000"/>
                    <a:lumOff val="60000"/>
                  </a:schemeClr>
                </a:solidFill>
              </a:rPr>
              <a:t>Rainbow tables</a:t>
            </a:r>
          </a:p>
          <a:p>
            <a:pPr lvl="1"/>
            <a:r>
              <a:rPr lang="en-US" sz="1400" b="0" dirty="0"/>
              <a:t>Pre-computed lists of passwords with the relevant hash in either MD5 or SHA-1</a:t>
            </a:r>
          </a:p>
          <a:p>
            <a:pPr lvl="1"/>
            <a:r>
              <a:rPr lang="en-US" sz="1400" b="0" dirty="0"/>
              <a:t>Tables speed up the cracking of passwords that have been hashed</a:t>
            </a:r>
          </a:p>
          <a:p>
            <a:pPr lvl="1"/>
            <a:endParaRPr lang="en-US" dirty="0"/>
          </a:p>
          <a:p>
            <a:pPr lvl="1"/>
            <a:endParaRPr lang="en-US" dirty="0"/>
          </a:p>
          <a:p>
            <a:endParaRPr lang="en-US" dirty="0"/>
          </a:p>
        </p:txBody>
      </p:sp>
      <p:sp>
        <p:nvSpPr>
          <p:cNvPr id="3" name="Title 2">
            <a:extLst>
              <a:ext uri="{FF2B5EF4-FFF2-40B4-BE49-F238E27FC236}">
                <a16:creationId xmlns:a16="http://schemas.microsoft.com/office/drawing/2014/main" id="{9AEE122F-FD74-4F40-805E-03761B67D59F}"/>
              </a:ext>
            </a:extLst>
          </p:cNvPr>
          <p:cNvSpPr>
            <a:spLocks noGrp="1"/>
          </p:cNvSpPr>
          <p:nvPr>
            <p:ph type="title"/>
          </p:nvPr>
        </p:nvSpPr>
        <p:spPr/>
        <p:txBody>
          <a:bodyPr/>
          <a:lstStyle/>
          <a:p>
            <a:r>
              <a:rPr lang="en-US" dirty="0"/>
              <a:t>Cryptographic Attacks</a:t>
            </a:r>
          </a:p>
        </p:txBody>
      </p:sp>
      <p:sp>
        <p:nvSpPr>
          <p:cNvPr id="5" name="Slide Number Placeholder 4">
            <a:extLst>
              <a:ext uri="{FF2B5EF4-FFF2-40B4-BE49-F238E27FC236}">
                <a16:creationId xmlns:a16="http://schemas.microsoft.com/office/drawing/2014/main" id="{634081F1-381C-4AE1-B047-C9FBEDC25C7F}"/>
              </a:ext>
            </a:extLst>
          </p:cNvPr>
          <p:cNvSpPr>
            <a:spLocks noGrp="1"/>
          </p:cNvSpPr>
          <p:nvPr>
            <p:ph type="sldNum" sz="quarter" idx="4"/>
          </p:nvPr>
        </p:nvSpPr>
        <p:spPr/>
        <p:txBody>
          <a:bodyPr/>
          <a:lstStyle/>
          <a:p>
            <a:fld id="{B7CF8A19-3A9E-4ABC-B336-2FDDE321C72D}" type="slidenum">
              <a:rPr lang="en-US" smtClean="0"/>
              <a:pPr/>
              <a:t>52</a:t>
            </a:fld>
            <a:endParaRPr lang="en-US"/>
          </a:p>
        </p:txBody>
      </p:sp>
      <p:sp>
        <p:nvSpPr>
          <p:cNvPr id="4" name="Footer Placeholder 3">
            <a:extLst>
              <a:ext uri="{FF2B5EF4-FFF2-40B4-BE49-F238E27FC236}">
                <a16:creationId xmlns:a16="http://schemas.microsoft.com/office/drawing/2014/main" id="{E8662A43-CF30-4F94-A82F-79CAEE1BF0FF}"/>
              </a:ext>
            </a:extLst>
          </p:cNvPr>
          <p:cNvSpPr>
            <a:spLocks noGrp="1"/>
          </p:cNvSpPr>
          <p:nvPr>
            <p:ph type="ftr" sz="quarter" idx="4294967295"/>
          </p:nvPr>
        </p:nvSpPr>
        <p:spPr>
          <a:xfrm>
            <a:off x="0" y="0"/>
            <a:ext cx="0" cy="0"/>
          </a:xfrm>
        </p:spPr>
        <p:txBody>
          <a:bodyPr/>
          <a:lstStyle/>
          <a:p>
            <a:r>
              <a:rPr lang="en-GB"/>
              <a:t>CompTIA Security+ Lesson 5 | Copyright © 2020 CompTIA Properties, LLC. All Rights Reserved.  |  CompTIA.org</a:t>
            </a:r>
            <a:endParaRPr lang="en-US" dirty="0"/>
          </a:p>
        </p:txBody>
      </p:sp>
      <p:sp>
        <p:nvSpPr>
          <p:cNvPr id="6" name="Rounded Rectangle 5"/>
          <p:cNvSpPr/>
          <p:nvPr/>
        </p:nvSpPr>
        <p:spPr bwMode="auto">
          <a:xfrm>
            <a:off x="381001" y="3110669"/>
            <a:ext cx="5019942" cy="675118"/>
          </a:xfrm>
          <a:prstGeom prst="roundRect">
            <a:avLst/>
          </a:prstGeom>
          <a:noFill/>
          <a:ln w="9525">
            <a:solidFill>
              <a:srgbClr val="FF0000"/>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nchor="ctr"/>
          <a:lstStyle/>
          <a:p>
            <a:pPr algn="ctr"/>
            <a:endParaRPr lang="en-US"/>
          </a:p>
        </p:txBody>
      </p:sp>
      <p:grpSp>
        <p:nvGrpSpPr>
          <p:cNvPr id="9" name="Group 8"/>
          <p:cNvGrpSpPr/>
          <p:nvPr/>
        </p:nvGrpSpPr>
        <p:grpSpPr>
          <a:xfrm>
            <a:off x="4661210" y="957129"/>
            <a:ext cx="4348975" cy="1186085"/>
            <a:chOff x="5264209" y="957129"/>
            <a:chExt cx="3153398" cy="1186085"/>
          </a:xfrm>
        </p:grpSpPr>
        <p:sp>
          <p:nvSpPr>
            <p:cNvPr id="7" name="TextBox 6"/>
            <p:cNvSpPr txBox="1"/>
            <p:nvPr/>
          </p:nvSpPr>
          <p:spPr>
            <a:xfrm>
              <a:off x="5503491" y="1219884"/>
              <a:ext cx="2753703" cy="923330"/>
            </a:xfrm>
            <a:prstGeom prst="rect">
              <a:avLst/>
            </a:prstGeom>
            <a:noFill/>
          </p:spPr>
          <p:txBody>
            <a:bodyPr wrap="square" rtlCol="0">
              <a:spAutoFit/>
            </a:bodyPr>
            <a:lstStyle/>
            <a:p>
              <a:r>
                <a:rPr lang="en-US" dirty="0">
                  <a:solidFill>
                    <a:srgbClr val="FF9900"/>
                  </a:solidFill>
                </a:rPr>
                <a:t>(SSL 3.0 /TLSv1.0 + CBC = MITM)</a:t>
              </a:r>
            </a:p>
            <a:p>
              <a:endParaRPr lang="en-US" dirty="0"/>
            </a:p>
          </p:txBody>
        </p:sp>
        <p:sp>
          <p:nvSpPr>
            <p:cNvPr id="8" name="Rounded Rectangle 7"/>
            <p:cNvSpPr/>
            <p:nvPr/>
          </p:nvSpPr>
          <p:spPr bwMode="auto">
            <a:xfrm>
              <a:off x="5264209" y="957129"/>
              <a:ext cx="3153398" cy="828942"/>
            </a:xfrm>
            <a:prstGeom prst="roundRect">
              <a:avLst/>
            </a:prstGeom>
            <a:noFill/>
            <a:ln w="9525">
              <a:solidFill>
                <a:srgbClr val="00B050"/>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nchor="ctr"/>
            <a:lstStyle/>
            <a:p>
              <a:pPr algn="ctr"/>
              <a:endParaRPr lang="en-US"/>
            </a:p>
          </p:txBody>
        </p:sp>
      </p:grpSp>
      <p:cxnSp>
        <p:nvCxnSpPr>
          <p:cNvPr id="11" name="Straight Arrow Connector 10"/>
          <p:cNvCxnSpPr/>
          <p:nvPr/>
        </p:nvCxnSpPr>
        <p:spPr bwMode="auto">
          <a:xfrm flipH="1" flipV="1">
            <a:off x="6884614" y="1866215"/>
            <a:ext cx="384561" cy="709301"/>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sp>
        <p:nvSpPr>
          <p:cNvPr id="12" name="5-Point Star 11"/>
          <p:cNvSpPr/>
          <p:nvPr/>
        </p:nvSpPr>
        <p:spPr bwMode="auto">
          <a:xfrm>
            <a:off x="7182338" y="2526353"/>
            <a:ext cx="664308" cy="640862"/>
          </a:xfrm>
          <a:prstGeom prst="star5">
            <a:avLst/>
          </a:prstGeom>
          <a:solidFill>
            <a:srgbClr val="00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nchor="ctr"/>
          <a:lstStyle/>
          <a:p>
            <a:pPr algn="ctr"/>
            <a:endParaRPr lang="en-US"/>
          </a:p>
        </p:txBody>
      </p:sp>
    </p:spTree>
    <p:extLst>
      <p:ext uri="{BB962C8B-B14F-4D97-AF65-F5344CB8AC3E}">
        <p14:creationId xmlns:p14="http://schemas.microsoft.com/office/powerpoint/2010/main" val="1941959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4A690CE-5A82-45E7-955E-7B2DBE69EE8A}"/>
              </a:ext>
            </a:extLst>
          </p:cNvPr>
          <p:cNvSpPr>
            <a:spLocks noGrp="1"/>
          </p:cNvSpPr>
          <p:nvPr>
            <p:ph sz="half" idx="1"/>
          </p:nvPr>
        </p:nvSpPr>
        <p:spPr/>
        <p:txBody>
          <a:bodyPr/>
          <a:lstStyle/>
          <a:p>
            <a:pPr marL="228600" indent="-228600">
              <a:spcBef>
                <a:spcPts val="0"/>
              </a:spcBef>
              <a:buClr>
                <a:schemeClr val="tx2">
                  <a:lumMod val="40000"/>
                  <a:lumOff val="60000"/>
                </a:schemeClr>
              </a:buClr>
              <a:buFont typeface="+mj-lt"/>
              <a:buAutoNum type="arabicPeriod"/>
            </a:pPr>
            <a:r>
              <a:rPr lang="en-US" sz="1200" b="0" i="0" dirty="0">
                <a:solidFill>
                  <a:schemeClr val="bg1"/>
                </a:solidFill>
              </a:rPr>
              <a:t>A company wants to deploy PKI on its Internet-facing website. The applications that are currently deployed are:</a:t>
            </a:r>
          </a:p>
          <a:p>
            <a:pPr marL="411480" lvl="3" indent="0">
              <a:spcBef>
                <a:spcPts val="0"/>
              </a:spcBef>
              <a:buNone/>
            </a:pPr>
            <a:r>
              <a:rPr lang="en-US" sz="1200" b="0" i="0" dirty="0">
                <a:solidFill>
                  <a:schemeClr val="bg1"/>
                </a:solidFill>
              </a:rPr>
              <a:t>www.company.com(main website)</a:t>
            </a:r>
          </a:p>
          <a:p>
            <a:pPr marL="411480" lvl="3" indent="0">
              <a:spcBef>
                <a:spcPts val="0"/>
              </a:spcBef>
              <a:buNone/>
            </a:pPr>
            <a:r>
              <a:rPr lang="en-US" sz="1200" b="0" i="0" dirty="0">
                <a:solidFill>
                  <a:schemeClr val="bg1"/>
                </a:solidFill>
              </a:rPr>
              <a:t>contactus.company.com(for locating a nearby location)</a:t>
            </a:r>
          </a:p>
          <a:p>
            <a:pPr marL="411480" lvl="3" indent="0">
              <a:spcBef>
                <a:spcPts val="0"/>
              </a:spcBef>
              <a:buNone/>
            </a:pPr>
            <a:r>
              <a:rPr lang="en-US" sz="1200" b="0" i="0" dirty="0">
                <a:solidFill>
                  <a:schemeClr val="bg1"/>
                </a:solidFill>
              </a:rPr>
              <a:t>quotes.company.com (for requesting a price quote)</a:t>
            </a:r>
          </a:p>
          <a:p>
            <a:pPr marL="205740" lvl="2" indent="0">
              <a:buNone/>
            </a:pPr>
            <a:r>
              <a:rPr lang="en-US" sz="1200" b="0" i="0" dirty="0">
                <a:solidFill>
                  <a:schemeClr val="bg1"/>
                </a:solidFill>
              </a:rPr>
              <a:t>The company wants to purchase one SSL certificate that will work for all the existing applications and any future applications that follow the same naming conventions, such as store.company.com. Which of the following certificate types would BEST meet the requirements?</a:t>
            </a:r>
          </a:p>
          <a:p>
            <a:pPr marL="434340" lvl="2" indent="-228600">
              <a:spcBef>
                <a:spcPts val="400"/>
              </a:spcBef>
              <a:buFont typeface="+mj-lt"/>
              <a:buAutoNum type="alphaLcPeriod"/>
            </a:pPr>
            <a:r>
              <a:rPr lang="en-US" sz="1050" b="0" i="0" dirty="0">
                <a:solidFill>
                  <a:schemeClr val="bg1"/>
                </a:solidFill>
              </a:rPr>
              <a:t>SAN</a:t>
            </a:r>
          </a:p>
          <a:p>
            <a:pPr marL="434340" lvl="2" indent="-228600">
              <a:spcBef>
                <a:spcPts val="400"/>
              </a:spcBef>
              <a:buFont typeface="+mj-lt"/>
              <a:buAutoNum type="alphaLcPeriod"/>
            </a:pPr>
            <a:r>
              <a:rPr lang="en-US" sz="1050" b="0" i="0" dirty="0">
                <a:solidFill>
                  <a:schemeClr val="bg1"/>
                </a:solidFill>
              </a:rPr>
              <a:t>Wildcard</a:t>
            </a:r>
          </a:p>
          <a:p>
            <a:pPr marL="434340" lvl="2" indent="-228600">
              <a:spcBef>
                <a:spcPts val="400"/>
              </a:spcBef>
              <a:buFont typeface="+mj-lt"/>
              <a:buAutoNum type="alphaLcPeriod"/>
            </a:pPr>
            <a:r>
              <a:rPr lang="en-US" sz="1050" b="0" i="0" dirty="0">
                <a:solidFill>
                  <a:schemeClr val="bg1"/>
                </a:solidFill>
              </a:rPr>
              <a:t>Extended validation</a:t>
            </a:r>
          </a:p>
          <a:p>
            <a:pPr marL="434340" lvl="2" indent="-228600">
              <a:spcBef>
                <a:spcPts val="400"/>
              </a:spcBef>
              <a:buFont typeface="+mj-lt"/>
              <a:buAutoNum type="alphaLcPeriod"/>
            </a:pPr>
            <a:r>
              <a:rPr lang="en-US" sz="1050" b="0" i="0" dirty="0">
                <a:solidFill>
                  <a:schemeClr val="bg1"/>
                </a:solidFill>
              </a:rPr>
              <a:t>Self-signed </a:t>
            </a:r>
            <a:endParaRPr lang="en-US" sz="1100" b="0" i="0" dirty="0">
              <a:solidFill>
                <a:srgbClr val="000000"/>
              </a:solidFill>
            </a:endParaRPr>
          </a:p>
          <a:p>
            <a:pPr marL="342900" marR="7060" indent="-342900">
              <a:buClr>
                <a:schemeClr val="tx2">
                  <a:lumMod val="40000"/>
                  <a:lumOff val="60000"/>
                </a:schemeClr>
              </a:buClr>
              <a:buFont typeface="+mj-lt"/>
              <a:buAutoNum type="arabicPeriod"/>
            </a:pPr>
            <a:r>
              <a:rPr lang="en-US" sz="1200" b="0" i="0" dirty="0">
                <a:solidFill>
                  <a:srgbClr val="FFFFFF"/>
                </a:solidFill>
              </a:rPr>
              <a:t>A security analyst needs to generate a server certificate to be used for 802.1X and secure RDP connections. The analyst is unsure what is required to perform the task and solicits help from a senior colleague. Which of the following is the FIRST step the senior colleague will most likely tell the analyst to perform to accomplish this task?</a:t>
            </a:r>
          </a:p>
          <a:p>
            <a:pPr marL="434340" lvl="1" indent="-228600">
              <a:spcBef>
                <a:spcPts val="400"/>
              </a:spcBef>
              <a:buFont typeface="+mj-lt"/>
              <a:buAutoNum type="alphaLcPeriod"/>
            </a:pPr>
            <a:r>
              <a:rPr lang="en-US" sz="1200" b="0" i="0" dirty="0">
                <a:solidFill>
                  <a:schemeClr val="bg1"/>
                </a:solidFill>
              </a:rPr>
              <a:t>Create an OCSP</a:t>
            </a:r>
          </a:p>
          <a:p>
            <a:pPr marL="434340" lvl="1" indent="-228600">
              <a:spcBef>
                <a:spcPts val="400"/>
              </a:spcBef>
              <a:buFont typeface="+mj-lt"/>
              <a:buAutoNum type="alphaLcPeriod"/>
            </a:pPr>
            <a:r>
              <a:rPr lang="en-US" sz="1200" b="0" dirty="0"/>
              <a:t>Create a CSR</a:t>
            </a:r>
          </a:p>
          <a:p>
            <a:pPr marL="434340" lvl="1" indent="-228600">
              <a:spcBef>
                <a:spcPts val="400"/>
              </a:spcBef>
              <a:buFont typeface="+mj-lt"/>
              <a:buAutoNum type="alphaLcPeriod"/>
            </a:pPr>
            <a:r>
              <a:rPr lang="en-US" sz="1200" b="0" i="0" dirty="0">
                <a:solidFill>
                  <a:schemeClr val="bg1"/>
                </a:solidFill>
              </a:rPr>
              <a:t>Create a CRL</a:t>
            </a:r>
          </a:p>
          <a:p>
            <a:pPr marL="434340" lvl="1" indent="-228600">
              <a:spcBef>
                <a:spcPts val="400"/>
              </a:spcBef>
              <a:buFont typeface="+mj-lt"/>
              <a:buAutoNum type="alphaLcPeriod"/>
            </a:pPr>
            <a:r>
              <a:rPr lang="en-US" sz="1200" b="0" dirty="0"/>
              <a:t>Create  a .</a:t>
            </a:r>
            <a:r>
              <a:rPr lang="en-US" sz="1200" b="0" dirty="0" err="1"/>
              <a:t>pfx</a:t>
            </a:r>
            <a:r>
              <a:rPr lang="en-US" sz="1200" b="0" dirty="0"/>
              <a:t> file</a:t>
            </a:r>
            <a:endParaRPr lang="en-US" sz="1200" b="0" i="0" dirty="0">
              <a:solidFill>
                <a:schemeClr val="bg1"/>
              </a:solidFill>
            </a:endParaRPr>
          </a:p>
          <a:p>
            <a:pPr marL="0" indent="0">
              <a:spcBef>
                <a:spcPts val="400"/>
              </a:spcBef>
              <a:buNone/>
            </a:pPr>
            <a:endParaRPr lang="en-US" b="0" dirty="0"/>
          </a:p>
        </p:txBody>
      </p:sp>
      <p:sp>
        <p:nvSpPr>
          <p:cNvPr id="2" name="Title 1">
            <a:extLst>
              <a:ext uri="{FF2B5EF4-FFF2-40B4-BE49-F238E27FC236}">
                <a16:creationId xmlns:a16="http://schemas.microsoft.com/office/drawing/2014/main" id="{A2283268-DA5D-4198-A9EC-D6C71AD21633}"/>
              </a:ext>
            </a:extLst>
          </p:cNvPr>
          <p:cNvSpPr>
            <a:spLocks noGrp="1"/>
          </p:cNvSpPr>
          <p:nvPr>
            <p:ph type="title"/>
          </p:nvPr>
        </p:nvSpPr>
        <p:spPr/>
        <p:txBody>
          <a:bodyPr/>
          <a:lstStyle/>
          <a:p>
            <a:r>
              <a:rPr lang="en-US" dirty="0"/>
              <a:t>Answer the Questions…</a:t>
            </a:r>
          </a:p>
        </p:txBody>
      </p:sp>
      <p:sp>
        <p:nvSpPr>
          <p:cNvPr id="5" name="Slide Number Placeholder 4">
            <a:extLst>
              <a:ext uri="{FF2B5EF4-FFF2-40B4-BE49-F238E27FC236}">
                <a16:creationId xmlns:a16="http://schemas.microsoft.com/office/drawing/2014/main" id="{97E78D4B-2028-4A52-BB30-05AB549E118F}"/>
              </a:ext>
            </a:extLst>
          </p:cNvPr>
          <p:cNvSpPr>
            <a:spLocks noGrp="1"/>
          </p:cNvSpPr>
          <p:nvPr>
            <p:ph type="sldNum" sz="quarter" idx="4"/>
          </p:nvPr>
        </p:nvSpPr>
        <p:spPr/>
        <p:txBody>
          <a:bodyPr/>
          <a:lstStyle/>
          <a:p>
            <a:fld id="{B7CF8A19-3A9E-4ABC-B336-2FDDE321C72D}" type="slidenum">
              <a:rPr lang="en-US" smtClean="0"/>
              <a:pPr/>
              <a:t>53</a:t>
            </a:fld>
            <a:endParaRPr lang="en-US"/>
          </a:p>
        </p:txBody>
      </p:sp>
    </p:spTree>
    <p:extLst>
      <p:ext uri="{BB962C8B-B14F-4D97-AF65-F5344CB8AC3E}">
        <p14:creationId xmlns:p14="http://schemas.microsoft.com/office/powerpoint/2010/main" val="389167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580">
                                          <p:stCondLst>
                                            <p:cond delay="0"/>
                                          </p:stCondLst>
                                        </p:cTn>
                                        <p:tgtEl>
                                          <p:spTgt spid="3">
                                            <p:txEl>
                                              <p:pRg st="2" end="2"/>
                                            </p:txEl>
                                          </p:spTgt>
                                        </p:tgtEl>
                                      </p:cBhvr>
                                    </p:animEffect>
                                    <p:anim calcmode="lin" valueType="num">
                                      <p:cBhvr>
                                        <p:cTn id="4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2" end="2"/>
                                            </p:txEl>
                                          </p:spTgt>
                                        </p:tgtEl>
                                      </p:cBhvr>
                                      <p:to x="100000" y="60000"/>
                                    </p:animScale>
                                    <p:animScale>
                                      <p:cBhvr>
                                        <p:cTn id="46" dur="166" decel="50000">
                                          <p:stCondLst>
                                            <p:cond delay="676"/>
                                          </p:stCondLst>
                                        </p:cTn>
                                        <p:tgtEl>
                                          <p:spTgt spid="3">
                                            <p:txEl>
                                              <p:pRg st="2" end="2"/>
                                            </p:txEl>
                                          </p:spTgt>
                                        </p:tgtEl>
                                      </p:cBhvr>
                                      <p:to x="100000" y="100000"/>
                                    </p:animScale>
                                    <p:animScale>
                                      <p:cBhvr>
                                        <p:cTn id="47" dur="26">
                                          <p:stCondLst>
                                            <p:cond delay="1312"/>
                                          </p:stCondLst>
                                        </p:cTn>
                                        <p:tgtEl>
                                          <p:spTgt spid="3">
                                            <p:txEl>
                                              <p:pRg st="2" end="2"/>
                                            </p:txEl>
                                          </p:spTgt>
                                        </p:tgtEl>
                                      </p:cBhvr>
                                      <p:to x="100000" y="80000"/>
                                    </p:animScale>
                                    <p:animScale>
                                      <p:cBhvr>
                                        <p:cTn id="48" dur="166" decel="50000">
                                          <p:stCondLst>
                                            <p:cond delay="1338"/>
                                          </p:stCondLst>
                                        </p:cTn>
                                        <p:tgtEl>
                                          <p:spTgt spid="3">
                                            <p:txEl>
                                              <p:pRg st="2" end="2"/>
                                            </p:txEl>
                                          </p:spTgt>
                                        </p:tgtEl>
                                      </p:cBhvr>
                                      <p:to x="100000" y="100000"/>
                                    </p:animScale>
                                    <p:animScale>
                                      <p:cBhvr>
                                        <p:cTn id="49" dur="26">
                                          <p:stCondLst>
                                            <p:cond delay="1642"/>
                                          </p:stCondLst>
                                        </p:cTn>
                                        <p:tgtEl>
                                          <p:spTgt spid="3">
                                            <p:txEl>
                                              <p:pRg st="2" end="2"/>
                                            </p:txEl>
                                          </p:spTgt>
                                        </p:tgtEl>
                                      </p:cBhvr>
                                      <p:to x="100000" y="90000"/>
                                    </p:animScale>
                                    <p:animScale>
                                      <p:cBhvr>
                                        <p:cTn id="50" dur="166" decel="50000">
                                          <p:stCondLst>
                                            <p:cond delay="1668"/>
                                          </p:stCondLst>
                                        </p:cTn>
                                        <p:tgtEl>
                                          <p:spTgt spid="3">
                                            <p:txEl>
                                              <p:pRg st="2" end="2"/>
                                            </p:txEl>
                                          </p:spTgt>
                                        </p:tgtEl>
                                      </p:cBhvr>
                                      <p:to x="100000" y="100000"/>
                                    </p:animScale>
                                    <p:animScale>
                                      <p:cBhvr>
                                        <p:cTn id="51" dur="26">
                                          <p:stCondLst>
                                            <p:cond delay="1808"/>
                                          </p:stCondLst>
                                        </p:cTn>
                                        <p:tgtEl>
                                          <p:spTgt spid="3">
                                            <p:txEl>
                                              <p:pRg st="2" end="2"/>
                                            </p:txEl>
                                          </p:spTgt>
                                        </p:tgtEl>
                                      </p:cBhvr>
                                      <p:to x="100000" y="95000"/>
                                    </p:animScale>
                                    <p:animScale>
                                      <p:cBhvr>
                                        <p:cTn id="52" dur="166" decel="50000">
                                          <p:stCondLst>
                                            <p:cond delay="1834"/>
                                          </p:stCondLst>
                                        </p:cTn>
                                        <p:tgtEl>
                                          <p:spTgt spid="3">
                                            <p:txEl>
                                              <p:pRg st="2" end="2"/>
                                            </p:txEl>
                                          </p:spTgt>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Effect transition="in" filter="wipe(down)">
                                      <p:cBhvr>
                                        <p:cTn id="55" dur="580">
                                          <p:stCondLst>
                                            <p:cond delay="0"/>
                                          </p:stCondLst>
                                        </p:cTn>
                                        <p:tgtEl>
                                          <p:spTgt spid="3">
                                            <p:txEl>
                                              <p:pRg st="3" end="3"/>
                                            </p:txEl>
                                          </p:spTgt>
                                        </p:tgtEl>
                                      </p:cBhvr>
                                    </p:animEffect>
                                    <p:anim calcmode="lin" valueType="num">
                                      <p:cBhvr>
                                        <p:cTn id="56"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3" end="3"/>
                                            </p:txEl>
                                          </p:spTgt>
                                        </p:tgtEl>
                                      </p:cBhvr>
                                      <p:to x="100000" y="60000"/>
                                    </p:animScale>
                                    <p:animScale>
                                      <p:cBhvr>
                                        <p:cTn id="62" dur="166" decel="50000">
                                          <p:stCondLst>
                                            <p:cond delay="676"/>
                                          </p:stCondLst>
                                        </p:cTn>
                                        <p:tgtEl>
                                          <p:spTgt spid="3">
                                            <p:txEl>
                                              <p:pRg st="3" end="3"/>
                                            </p:txEl>
                                          </p:spTgt>
                                        </p:tgtEl>
                                      </p:cBhvr>
                                      <p:to x="100000" y="100000"/>
                                    </p:animScale>
                                    <p:animScale>
                                      <p:cBhvr>
                                        <p:cTn id="63" dur="26">
                                          <p:stCondLst>
                                            <p:cond delay="1312"/>
                                          </p:stCondLst>
                                        </p:cTn>
                                        <p:tgtEl>
                                          <p:spTgt spid="3">
                                            <p:txEl>
                                              <p:pRg st="3" end="3"/>
                                            </p:txEl>
                                          </p:spTgt>
                                        </p:tgtEl>
                                      </p:cBhvr>
                                      <p:to x="100000" y="80000"/>
                                    </p:animScale>
                                    <p:animScale>
                                      <p:cBhvr>
                                        <p:cTn id="64" dur="166" decel="50000">
                                          <p:stCondLst>
                                            <p:cond delay="1338"/>
                                          </p:stCondLst>
                                        </p:cTn>
                                        <p:tgtEl>
                                          <p:spTgt spid="3">
                                            <p:txEl>
                                              <p:pRg st="3" end="3"/>
                                            </p:txEl>
                                          </p:spTgt>
                                        </p:tgtEl>
                                      </p:cBhvr>
                                      <p:to x="100000" y="100000"/>
                                    </p:animScale>
                                    <p:animScale>
                                      <p:cBhvr>
                                        <p:cTn id="65" dur="26">
                                          <p:stCondLst>
                                            <p:cond delay="1642"/>
                                          </p:stCondLst>
                                        </p:cTn>
                                        <p:tgtEl>
                                          <p:spTgt spid="3">
                                            <p:txEl>
                                              <p:pRg st="3" end="3"/>
                                            </p:txEl>
                                          </p:spTgt>
                                        </p:tgtEl>
                                      </p:cBhvr>
                                      <p:to x="100000" y="90000"/>
                                    </p:animScale>
                                    <p:animScale>
                                      <p:cBhvr>
                                        <p:cTn id="66" dur="166" decel="50000">
                                          <p:stCondLst>
                                            <p:cond delay="1668"/>
                                          </p:stCondLst>
                                        </p:cTn>
                                        <p:tgtEl>
                                          <p:spTgt spid="3">
                                            <p:txEl>
                                              <p:pRg st="3" end="3"/>
                                            </p:txEl>
                                          </p:spTgt>
                                        </p:tgtEl>
                                      </p:cBhvr>
                                      <p:to x="100000" y="100000"/>
                                    </p:animScale>
                                    <p:animScale>
                                      <p:cBhvr>
                                        <p:cTn id="67" dur="26">
                                          <p:stCondLst>
                                            <p:cond delay="1808"/>
                                          </p:stCondLst>
                                        </p:cTn>
                                        <p:tgtEl>
                                          <p:spTgt spid="3">
                                            <p:txEl>
                                              <p:pRg st="3" end="3"/>
                                            </p:txEl>
                                          </p:spTgt>
                                        </p:tgtEl>
                                      </p:cBhvr>
                                      <p:to x="100000" y="95000"/>
                                    </p:animScale>
                                    <p:animScale>
                                      <p:cBhvr>
                                        <p:cTn id="68" dur="166" decel="50000">
                                          <p:stCondLst>
                                            <p:cond delay="1834"/>
                                          </p:stCondLst>
                                        </p:cTn>
                                        <p:tgtEl>
                                          <p:spTgt spid="3">
                                            <p:txEl>
                                              <p:pRg st="3" end="3"/>
                                            </p:txEl>
                                          </p:spTgt>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3">
                                            <p:txEl>
                                              <p:pRg st="4" end="4"/>
                                            </p:txEl>
                                          </p:spTgt>
                                        </p:tgtEl>
                                        <p:attrNameLst>
                                          <p:attrName>style.visibility</p:attrName>
                                        </p:attrNameLst>
                                      </p:cBhvr>
                                      <p:to>
                                        <p:strVal val="visible"/>
                                      </p:to>
                                    </p:set>
                                    <p:animEffect transition="in" filter="wipe(down)">
                                      <p:cBhvr>
                                        <p:cTn id="71" dur="580">
                                          <p:stCondLst>
                                            <p:cond delay="0"/>
                                          </p:stCondLst>
                                        </p:cTn>
                                        <p:tgtEl>
                                          <p:spTgt spid="3">
                                            <p:txEl>
                                              <p:pRg st="4" end="4"/>
                                            </p:txEl>
                                          </p:spTgt>
                                        </p:tgtEl>
                                      </p:cBhvr>
                                    </p:animEffect>
                                    <p:anim calcmode="lin" valueType="num">
                                      <p:cBhvr>
                                        <p:cTn id="7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3">
                                            <p:txEl>
                                              <p:pRg st="4" end="4"/>
                                            </p:txEl>
                                          </p:spTgt>
                                        </p:tgtEl>
                                      </p:cBhvr>
                                      <p:to x="100000" y="60000"/>
                                    </p:animScale>
                                    <p:animScale>
                                      <p:cBhvr>
                                        <p:cTn id="78" dur="166" decel="50000">
                                          <p:stCondLst>
                                            <p:cond delay="676"/>
                                          </p:stCondLst>
                                        </p:cTn>
                                        <p:tgtEl>
                                          <p:spTgt spid="3">
                                            <p:txEl>
                                              <p:pRg st="4" end="4"/>
                                            </p:txEl>
                                          </p:spTgt>
                                        </p:tgtEl>
                                      </p:cBhvr>
                                      <p:to x="100000" y="100000"/>
                                    </p:animScale>
                                    <p:animScale>
                                      <p:cBhvr>
                                        <p:cTn id="79" dur="26">
                                          <p:stCondLst>
                                            <p:cond delay="1312"/>
                                          </p:stCondLst>
                                        </p:cTn>
                                        <p:tgtEl>
                                          <p:spTgt spid="3">
                                            <p:txEl>
                                              <p:pRg st="4" end="4"/>
                                            </p:txEl>
                                          </p:spTgt>
                                        </p:tgtEl>
                                      </p:cBhvr>
                                      <p:to x="100000" y="80000"/>
                                    </p:animScale>
                                    <p:animScale>
                                      <p:cBhvr>
                                        <p:cTn id="80" dur="166" decel="50000">
                                          <p:stCondLst>
                                            <p:cond delay="1338"/>
                                          </p:stCondLst>
                                        </p:cTn>
                                        <p:tgtEl>
                                          <p:spTgt spid="3">
                                            <p:txEl>
                                              <p:pRg st="4" end="4"/>
                                            </p:txEl>
                                          </p:spTgt>
                                        </p:tgtEl>
                                      </p:cBhvr>
                                      <p:to x="100000" y="100000"/>
                                    </p:animScale>
                                    <p:animScale>
                                      <p:cBhvr>
                                        <p:cTn id="81" dur="26">
                                          <p:stCondLst>
                                            <p:cond delay="1642"/>
                                          </p:stCondLst>
                                        </p:cTn>
                                        <p:tgtEl>
                                          <p:spTgt spid="3">
                                            <p:txEl>
                                              <p:pRg st="4" end="4"/>
                                            </p:txEl>
                                          </p:spTgt>
                                        </p:tgtEl>
                                      </p:cBhvr>
                                      <p:to x="100000" y="90000"/>
                                    </p:animScale>
                                    <p:animScale>
                                      <p:cBhvr>
                                        <p:cTn id="82" dur="166" decel="50000">
                                          <p:stCondLst>
                                            <p:cond delay="1668"/>
                                          </p:stCondLst>
                                        </p:cTn>
                                        <p:tgtEl>
                                          <p:spTgt spid="3">
                                            <p:txEl>
                                              <p:pRg st="4" end="4"/>
                                            </p:txEl>
                                          </p:spTgt>
                                        </p:tgtEl>
                                      </p:cBhvr>
                                      <p:to x="100000" y="100000"/>
                                    </p:animScale>
                                    <p:animScale>
                                      <p:cBhvr>
                                        <p:cTn id="83" dur="26">
                                          <p:stCondLst>
                                            <p:cond delay="1808"/>
                                          </p:stCondLst>
                                        </p:cTn>
                                        <p:tgtEl>
                                          <p:spTgt spid="3">
                                            <p:txEl>
                                              <p:pRg st="4" end="4"/>
                                            </p:txEl>
                                          </p:spTgt>
                                        </p:tgtEl>
                                      </p:cBhvr>
                                      <p:to x="100000" y="95000"/>
                                    </p:animScale>
                                    <p:animScale>
                                      <p:cBhvr>
                                        <p:cTn id="84" dur="166" decel="50000">
                                          <p:stCondLst>
                                            <p:cond delay="1834"/>
                                          </p:stCondLst>
                                        </p:cTn>
                                        <p:tgtEl>
                                          <p:spTgt spid="3">
                                            <p:txEl>
                                              <p:pRg st="4" end="4"/>
                                            </p:txEl>
                                          </p:spTgt>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animEffect transition="in" filter="wipe(down)">
                                      <p:cBhvr>
                                        <p:cTn id="87" dur="580">
                                          <p:stCondLst>
                                            <p:cond delay="0"/>
                                          </p:stCondLst>
                                        </p:cTn>
                                        <p:tgtEl>
                                          <p:spTgt spid="3">
                                            <p:txEl>
                                              <p:pRg st="5" end="5"/>
                                            </p:txEl>
                                          </p:spTgt>
                                        </p:tgtEl>
                                      </p:cBhvr>
                                    </p:animEffect>
                                    <p:anim calcmode="lin" valueType="num">
                                      <p:cBhvr>
                                        <p:cTn id="8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xEl>
                                              <p:pRg st="5" end="5"/>
                                            </p:txEl>
                                          </p:spTgt>
                                        </p:tgtEl>
                                      </p:cBhvr>
                                      <p:to x="100000" y="60000"/>
                                    </p:animScale>
                                    <p:animScale>
                                      <p:cBhvr>
                                        <p:cTn id="94" dur="166" decel="50000">
                                          <p:stCondLst>
                                            <p:cond delay="676"/>
                                          </p:stCondLst>
                                        </p:cTn>
                                        <p:tgtEl>
                                          <p:spTgt spid="3">
                                            <p:txEl>
                                              <p:pRg st="5" end="5"/>
                                            </p:txEl>
                                          </p:spTgt>
                                        </p:tgtEl>
                                      </p:cBhvr>
                                      <p:to x="100000" y="100000"/>
                                    </p:animScale>
                                    <p:animScale>
                                      <p:cBhvr>
                                        <p:cTn id="95" dur="26">
                                          <p:stCondLst>
                                            <p:cond delay="1312"/>
                                          </p:stCondLst>
                                        </p:cTn>
                                        <p:tgtEl>
                                          <p:spTgt spid="3">
                                            <p:txEl>
                                              <p:pRg st="5" end="5"/>
                                            </p:txEl>
                                          </p:spTgt>
                                        </p:tgtEl>
                                      </p:cBhvr>
                                      <p:to x="100000" y="80000"/>
                                    </p:animScale>
                                    <p:animScale>
                                      <p:cBhvr>
                                        <p:cTn id="96" dur="166" decel="50000">
                                          <p:stCondLst>
                                            <p:cond delay="1338"/>
                                          </p:stCondLst>
                                        </p:cTn>
                                        <p:tgtEl>
                                          <p:spTgt spid="3">
                                            <p:txEl>
                                              <p:pRg st="5" end="5"/>
                                            </p:txEl>
                                          </p:spTgt>
                                        </p:tgtEl>
                                      </p:cBhvr>
                                      <p:to x="100000" y="100000"/>
                                    </p:animScale>
                                    <p:animScale>
                                      <p:cBhvr>
                                        <p:cTn id="97" dur="26">
                                          <p:stCondLst>
                                            <p:cond delay="1642"/>
                                          </p:stCondLst>
                                        </p:cTn>
                                        <p:tgtEl>
                                          <p:spTgt spid="3">
                                            <p:txEl>
                                              <p:pRg st="5" end="5"/>
                                            </p:txEl>
                                          </p:spTgt>
                                        </p:tgtEl>
                                      </p:cBhvr>
                                      <p:to x="100000" y="90000"/>
                                    </p:animScale>
                                    <p:animScale>
                                      <p:cBhvr>
                                        <p:cTn id="98" dur="166" decel="50000">
                                          <p:stCondLst>
                                            <p:cond delay="1668"/>
                                          </p:stCondLst>
                                        </p:cTn>
                                        <p:tgtEl>
                                          <p:spTgt spid="3">
                                            <p:txEl>
                                              <p:pRg st="5" end="5"/>
                                            </p:txEl>
                                          </p:spTgt>
                                        </p:tgtEl>
                                      </p:cBhvr>
                                      <p:to x="100000" y="100000"/>
                                    </p:animScale>
                                    <p:animScale>
                                      <p:cBhvr>
                                        <p:cTn id="99" dur="26">
                                          <p:stCondLst>
                                            <p:cond delay="1808"/>
                                          </p:stCondLst>
                                        </p:cTn>
                                        <p:tgtEl>
                                          <p:spTgt spid="3">
                                            <p:txEl>
                                              <p:pRg st="5" end="5"/>
                                            </p:txEl>
                                          </p:spTgt>
                                        </p:tgtEl>
                                      </p:cBhvr>
                                      <p:to x="100000" y="95000"/>
                                    </p:animScale>
                                    <p:animScale>
                                      <p:cBhvr>
                                        <p:cTn id="100" dur="166" decel="50000">
                                          <p:stCondLst>
                                            <p:cond delay="1834"/>
                                          </p:stCondLst>
                                        </p:cTn>
                                        <p:tgtEl>
                                          <p:spTgt spid="3">
                                            <p:txEl>
                                              <p:pRg st="5" end="5"/>
                                            </p:txEl>
                                          </p:spTgt>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3">
                                            <p:txEl>
                                              <p:pRg st="6" end="6"/>
                                            </p:txEl>
                                          </p:spTgt>
                                        </p:tgtEl>
                                        <p:attrNameLst>
                                          <p:attrName>style.visibility</p:attrName>
                                        </p:attrNameLst>
                                      </p:cBhvr>
                                      <p:to>
                                        <p:strVal val="visible"/>
                                      </p:to>
                                    </p:set>
                                    <p:animEffect transition="in" filter="wipe(down)">
                                      <p:cBhvr>
                                        <p:cTn id="103" dur="580">
                                          <p:stCondLst>
                                            <p:cond delay="0"/>
                                          </p:stCondLst>
                                        </p:cTn>
                                        <p:tgtEl>
                                          <p:spTgt spid="3">
                                            <p:txEl>
                                              <p:pRg st="6" end="6"/>
                                            </p:txEl>
                                          </p:spTgt>
                                        </p:tgtEl>
                                      </p:cBhvr>
                                    </p:animEffect>
                                    <p:anim calcmode="lin" valueType="num">
                                      <p:cBhvr>
                                        <p:cTn id="104"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09" dur="26">
                                          <p:stCondLst>
                                            <p:cond delay="650"/>
                                          </p:stCondLst>
                                        </p:cTn>
                                        <p:tgtEl>
                                          <p:spTgt spid="3">
                                            <p:txEl>
                                              <p:pRg st="6" end="6"/>
                                            </p:txEl>
                                          </p:spTgt>
                                        </p:tgtEl>
                                      </p:cBhvr>
                                      <p:to x="100000" y="60000"/>
                                    </p:animScale>
                                    <p:animScale>
                                      <p:cBhvr>
                                        <p:cTn id="110" dur="166" decel="50000">
                                          <p:stCondLst>
                                            <p:cond delay="676"/>
                                          </p:stCondLst>
                                        </p:cTn>
                                        <p:tgtEl>
                                          <p:spTgt spid="3">
                                            <p:txEl>
                                              <p:pRg st="6" end="6"/>
                                            </p:txEl>
                                          </p:spTgt>
                                        </p:tgtEl>
                                      </p:cBhvr>
                                      <p:to x="100000" y="100000"/>
                                    </p:animScale>
                                    <p:animScale>
                                      <p:cBhvr>
                                        <p:cTn id="111" dur="26">
                                          <p:stCondLst>
                                            <p:cond delay="1312"/>
                                          </p:stCondLst>
                                        </p:cTn>
                                        <p:tgtEl>
                                          <p:spTgt spid="3">
                                            <p:txEl>
                                              <p:pRg st="6" end="6"/>
                                            </p:txEl>
                                          </p:spTgt>
                                        </p:tgtEl>
                                      </p:cBhvr>
                                      <p:to x="100000" y="80000"/>
                                    </p:animScale>
                                    <p:animScale>
                                      <p:cBhvr>
                                        <p:cTn id="112" dur="166" decel="50000">
                                          <p:stCondLst>
                                            <p:cond delay="1338"/>
                                          </p:stCondLst>
                                        </p:cTn>
                                        <p:tgtEl>
                                          <p:spTgt spid="3">
                                            <p:txEl>
                                              <p:pRg st="6" end="6"/>
                                            </p:txEl>
                                          </p:spTgt>
                                        </p:tgtEl>
                                      </p:cBhvr>
                                      <p:to x="100000" y="100000"/>
                                    </p:animScale>
                                    <p:animScale>
                                      <p:cBhvr>
                                        <p:cTn id="113" dur="26">
                                          <p:stCondLst>
                                            <p:cond delay="1642"/>
                                          </p:stCondLst>
                                        </p:cTn>
                                        <p:tgtEl>
                                          <p:spTgt spid="3">
                                            <p:txEl>
                                              <p:pRg st="6" end="6"/>
                                            </p:txEl>
                                          </p:spTgt>
                                        </p:tgtEl>
                                      </p:cBhvr>
                                      <p:to x="100000" y="90000"/>
                                    </p:animScale>
                                    <p:animScale>
                                      <p:cBhvr>
                                        <p:cTn id="114" dur="166" decel="50000">
                                          <p:stCondLst>
                                            <p:cond delay="1668"/>
                                          </p:stCondLst>
                                        </p:cTn>
                                        <p:tgtEl>
                                          <p:spTgt spid="3">
                                            <p:txEl>
                                              <p:pRg st="6" end="6"/>
                                            </p:txEl>
                                          </p:spTgt>
                                        </p:tgtEl>
                                      </p:cBhvr>
                                      <p:to x="100000" y="100000"/>
                                    </p:animScale>
                                    <p:animScale>
                                      <p:cBhvr>
                                        <p:cTn id="115" dur="26">
                                          <p:stCondLst>
                                            <p:cond delay="1808"/>
                                          </p:stCondLst>
                                        </p:cTn>
                                        <p:tgtEl>
                                          <p:spTgt spid="3">
                                            <p:txEl>
                                              <p:pRg st="6" end="6"/>
                                            </p:txEl>
                                          </p:spTgt>
                                        </p:tgtEl>
                                      </p:cBhvr>
                                      <p:to x="100000" y="95000"/>
                                    </p:animScale>
                                    <p:animScale>
                                      <p:cBhvr>
                                        <p:cTn id="116" dur="166" decel="50000">
                                          <p:stCondLst>
                                            <p:cond delay="1834"/>
                                          </p:stCondLst>
                                        </p:cTn>
                                        <p:tgtEl>
                                          <p:spTgt spid="3">
                                            <p:txEl>
                                              <p:pRg st="6" end="6"/>
                                            </p:txEl>
                                          </p:spTgt>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3">
                                            <p:txEl>
                                              <p:pRg st="7" end="7"/>
                                            </p:txEl>
                                          </p:spTgt>
                                        </p:tgtEl>
                                        <p:attrNameLst>
                                          <p:attrName>style.visibility</p:attrName>
                                        </p:attrNameLst>
                                      </p:cBhvr>
                                      <p:to>
                                        <p:strVal val="visible"/>
                                      </p:to>
                                    </p:set>
                                    <p:animEffect transition="in" filter="wipe(down)">
                                      <p:cBhvr>
                                        <p:cTn id="119" dur="580">
                                          <p:stCondLst>
                                            <p:cond delay="0"/>
                                          </p:stCondLst>
                                        </p:cTn>
                                        <p:tgtEl>
                                          <p:spTgt spid="3">
                                            <p:txEl>
                                              <p:pRg st="7" end="7"/>
                                            </p:txEl>
                                          </p:spTgt>
                                        </p:tgtEl>
                                      </p:cBhvr>
                                    </p:animEffect>
                                    <p:anim calcmode="lin" valueType="num">
                                      <p:cBhvr>
                                        <p:cTn id="120"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25" dur="26">
                                          <p:stCondLst>
                                            <p:cond delay="650"/>
                                          </p:stCondLst>
                                        </p:cTn>
                                        <p:tgtEl>
                                          <p:spTgt spid="3">
                                            <p:txEl>
                                              <p:pRg st="7" end="7"/>
                                            </p:txEl>
                                          </p:spTgt>
                                        </p:tgtEl>
                                      </p:cBhvr>
                                      <p:to x="100000" y="60000"/>
                                    </p:animScale>
                                    <p:animScale>
                                      <p:cBhvr>
                                        <p:cTn id="126" dur="166" decel="50000">
                                          <p:stCondLst>
                                            <p:cond delay="676"/>
                                          </p:stCondLst>
                                        </p:cTn>
                                        <p:tgtEl>
                                          <p:spTgt spid="3">
                                            <p:txEl>
                                              <p:pRg st="7" end="7"/>
                                            </p:txEl>
                                          </p:spTgt>
                                        </p:tgtEl>
                                      </p:cBhvr>
                                      <p:to x="100000" y="100000"/>
                                    </p:animScale>
                                    <p:animScale>
                                      <p:cBhvr>
                                        <p:cTn id="127" dur="26">
                                          <p:stCondLst>
                                            <p:cond delay="1312"/>
                                          </p:stCondLst>
                                        </p:cTn>
                                        <p:tgtEl>
                                          <p:spTgt spid="3">
                                            <p:txEl>
                                              <p:pRg st="7" end="7"/>
                                            </p:txEl>
                                          </p:spTgt>
                                        </p:tgtEl>
                                      </p:cBhvr>
                                      <p:to x="100000" y="80000"/>
                                    </p:animScale>
                                    <p:animScale>
                                      <p:cBhvr>
                                        <p:cTn id="128" dur="166" decel="50000">
                                          <p:stCondLst>
                                            <p:cond delay="1338"/>
                                          </p:stCondLst>
                                        </p:cTn>
                                        <p:tgtEl>
                                          <p:spTgt spid="3">
                                            <p:txEl>
                                              <p:pRg st="7" end="7"/>
                                            </p:txEl>
                                          </p:spTgt>
                                        </p:tgtEl>
                                      </p:cBhvr>
                                      <p:to x="100000" y="100000"/>
                                    </p:animScale>
                                    <p:animScale>
                                      <p:cBhvr>
                                        <p:cTn id="129" dur="26">
                                          <p:stCondLst>
                                            <p:cond delay="1642"/>
                                          </p:stCondLst>
                                        </p:cTn>
                                        <p:tgtEl>
                                          <p:spTgt spid="3">
                                            <p:txEl>
                                              <p:pRg st="7" end="7"/>
                                            </p:txEl>
                                          </p:spTgt>
                                        </p:tgtEl>
                                      </p:cBhvr>
                                      <p:to x="100000" y="90000"/>
                                    </p:animScale>
                                    <p:animScale>
                                      <p:cBhvr>
                                        <p:cTn id="130" dur="166" decel="50000">
                                          <p:stCondLst>
                                            <p:cond delay="1668"/>
                                          </p:stCondLst>
                                        </p:cTn>
                                        <p:tgtEl>
                                          <p:spTgt spid="3">
                                            <p:txEl>
                                              <p:pRg st="7" end="7"/>
                                            </p:txEl>
                                          </p:spTgt>
                                        </p:tgtEl>
                                      </p:cBhvr>
                                      <p:to x="100000" y="100000"/>
                                    </p:animScale>
                                    <p:animScale>
                                      <p:cBhvr>
                                        <p:cTn id="131" dur="26">
                                          <p:stCondLst>
                                            <p:cond delay="1808"/>
                                          </p:stCondLst>
                                        </p:cTn>
                                        <p:tgtEl>
                                          <p:spTgt spid="3">
                                            <p:txEl>
                                              <p:pRg st="7" end="7"/>
                                            </p:txEl>
                                          </p:spTgt>
                                        </p:tgtEl>
                                      </p:cBhvr>
                                      <p:to x="100000" y="95000"/>
                                    </p:animScale>
                                    <p:animScale>
                                      <p:cBhvr>
                                        <p:cTn id="132" dur="166" decel="50000">
                                          <p:stCondLst>
                                            <p:cond delay="1834"/>
                                          </p:stCondLst>
                                        </p:cTn>
                                        <p:tgtEl>
                                          <p:spTgt spid="3">
                                            <p:txEl>
                                              <p:pRg st="7" end="7"/>
                                            </p:txEl>
                                          </p:spTgt>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3">
                                            <p:txEl>
                                              <p:pRg st="8" end="8"/>
                                            </p:txEl>
                                          </p:spTgt>
                                        </p:tgtEl>
                                        <p:attrNameLst>
                                          <p:attrName>style.visibility</p:attrName>
                                        </p:attrNameLst>
                                      </p:cBhvr>
                                      <p:to>
                                        <p:strVal val="visible"/>
                                      </p:to>
                                    </p:set>
                                    <p:animEffect transition="in" filter="wipe(down)">
                                      <p:cBhvr>
                                        <p:cTn id="135" dur="580">
                                          <p:stCondLst>
                                            <p:cond delay="0"/>
                                          </p:stCondLst>
                                        </p:cTn>
                                        <p:tgtEl>
                                          <p:spTgt spid="3">
                                            <p:txEl>
                                              <p:pRg st="8" end="8"/>
                                            </p:txEl>
                                          </p:spTgt>
                                        </p:tgtEl>
                                      </p:cBhvr>
                                    </p:animEffect>
                                    <p:anim calcmode="lin" valueType="num">
                                      <p:cBhvr>
                                        <p:cTn id="136"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41" dur="26">
                                          <p:stCondLst>
                                            <p:cond delay="650"/>
                                          </p:stCondLst>
                                        </p:cTn>
                                        <p:tgtEl>
                                          <p:spTgt spid="3">
                                            <p:txEl>
                                              <p:pRg st="8" end="8"/>
                                            </p:txEl>
                                          </p:spTgt>
                                        </p:tgtEl>
                                      </p:cBhvr>
                                      <p:to x="100000" y="60000"/>
                                    </p:animScale>
                                    <p:animScale>
                                      <p:cBhvr>
                                        <p:cTn id="142" dur="166" decel="50000">
                                          <p:stCondLst>
                                            <p:cond delay="676"/>
                                          </p:stCondLst>
                                        </p:cTn>
                                        <p:tgtEl>
                                          <p:spTgt spid="3">
                                            <p:txEl>
                                              <p:pRg st="8" end="8"/>
                                            </p:txEl>
                                          </p:spTgt>
                                        </p:tgtEl>
                                      </p:cBhvr>
                                      <p:to x="100000" y="100000"/>
                                    </p:animScale>
                                    <p:animScale>
                                      <p:cBhvr>
                                        <p:cTn id="143" dur="26">
                                          <p:stCondLst>
                                            <p:cond delay="1312"/>
                                          </p:stCondLst>
                                        </p:cTn>
                                        <p:tgtEl>
                                          <p:spTgt spid="3">
                                            <p:txEl>
                                              <p:pRg st="8" end="8"/>
                                            </p:txEl>
                                          </p:spTgt>
                                        </p:tgtEl>
                                      </p:cBhvr>
                                      <p:to x="100000" y="80000"/>
                                    </p:animScale>
                                    <p:animScale>
                                      <p:cBhvr>
                                        <p:cTn id="144" dur="166" decel="50000">
                                          <p:stCondLst>
                                            <p:cond delay="1338"/>
                                          </p:stCondLst>
                                        </p:cTn>
                                        <p:tgtEl>
                                          <p:spTgt spid="3">
                                            <p:txEl>
                                              <p:pRg st="8" end="8"/>
                                            </p:txEl>
                                          </p:spTgt>
                                        </p:tgtEl>
                                      </p:cBhvr>
                                      <p:to x="100000" y="100000"/>
                                    </p:animScale>
                                    <p:animScale>
                                      <p:cBhvr>
                                        <p:cTn id="145" dur="26">
                                          <p:stCondLst>
                                            <p:cond delay="1642"/>
                                          </p:stCondLst>
                                        </p:cTn>
                                        <p:tgtEl>
                                          <p:spTgt spid="3">
                                            <p:txEl>
                                              <p:pRg st="8" end="8"/>
                                            </p:txEl>
                                          </p:spTgt>
                                        </p:tgtEl>
                                      </p:cBhvr>
                                      <p:to x="100000" y="90000"/>
                                    </p:animScale>
                                    <p:animScale>
                                      <p:cBhvr>
                                        <p:cTn id="146" dur="166" decel="50000">
                                          <p:stCondLst>
                                            <p:cond delay="1668"/>
                                          </p:stCondLst>
                                        </p:cTn>
                                        <p:tgtEl>
                                          <p:spTgt spid="3">
                                            <p:txEl>
                                              <p:pRg st="8" end="8"/>
                                            </p:txEl>
                                          </p:spTgt>
                                        </p:tgtEl>
                                      </p:cBhvr>
                                      <p:to x="100000" y="100000"/>
                                    </p:animScale>
                                    <p:animScale>
                                      <p:cBhvr>
                                        <p:cTn id="147" dur="26">
                                          <p:stCondLst>
                                            <p:cond delay="1808"/>
                                          </p:stCondLst>
                                        </p:cTn>
                                        <p:tgtEl>
                                          <p:spTgt spid="3">
                                            <p:txEl>
                                              <p:pRg st="8" end="8"/>
                                            </p:txEl>
                                          </p:spTgt>
                                        </p:tgtEl>
                                      </p:cBhvr>
                                      <p:to x="100000" y="95000"/>
                                    </p:animScale>
                                    <p:animScale>
                                      <p:cBhvr>
                                        <p:cTn id="148" dur="166" decel="50000">
                                          <p:stCondLst>
                                            <p:cond delay="1834"/>
                                          </p:stCondLst>
                                        </p:cTn>
                                        <p:tgtEl>
                                          <p:spTgt spid="3">
                                            <p:txEl>
                                              <p:pRg st="8" end="8"/>
                                            </p:txEl>
                                          </p:spTgt>
                                        </p:tgtEl>
                                      </p:cBhvr>
                                      <p:to x="100000" y="100000"/>
                                    </p:animScale>
                                  </p:childTnLst>
                                </p:cTn>
                              </p:par>
                            </p:childTnLst>
                          </p:cTn>
                        </p:par>
                      </p:childTnLst>
                    </p:cTn>
                  </p:par>
                  <p:par>
                    <p:cTn id="149" fill="hold">
                      <p:stCondLst>
                        <p:cond delay="indefinite"/>
                      </p:stCondLst>
                      <p:childTnLst>
                        <p:par>
                          <p:cTn id="150" fill="hold">
                            <p:stCondLst>
                              <p:cond delay="0"/>
                            </p:stCondLst>
                            <p:childTnLst>
                              <p:par>
                                <p:cTn id="151" presetID="26" presetClass="entr" presetSubtype="0" fill="hold" grpId="0" nodeType="clickEffect">
                                  <p:stCondLst>
                                    <p:cond delay="0"/>
                                  </p:stCondLst>
                                  <p:childTnLst>
                                    <p:set>
                                      <p:cBhvr>
                                        <p:cTn id="152" dur="1" fill="hold">
                                          <p:stCondLst>
                                            <p:cond delay="0"/>
                                          </p:stCondLst>
                                        </p:cTn>
                                        <p:tgtEl>
                                          <p:spTgt spid="3">
                                            <p:txEl>
                                              <p:pRg st="9" end="9"/>
                                            </p:txEl>
                                          </p:spTgt>
                                        </p:tgtEl>
                                        <p:attrNameLst>
                                          <p:attrName>style.visibility</p:attrName>
                                        </p:attrNameLst>
                                      </p:cBhvr>
                                      <p:to>
                                        <p:strVal val="visible"/>
                                      </p:to>
                                    </p:set>
                                    <p:animEffect transition="in" filter="wipe(down)">
                                      <p:cBhvr>
                                        <p:cTn id="153" dur="580">
                                          <p:stCondLst>
                                            <p:cond delay="0"/>
                                          </p:stCondLst>
                                        </p:cTn>
                                        <p:tgtEl>
                                          <p:spTgt spid="3">
                                            <p:txEl>
                                              <p:pRg st="9" end="9"/>
                                            </p:txEl>
                                          </p:spTgt>
                                        </p:tgtEl>
                                      </p:cBhvr>
                                    </p:animEffect>
                                    <p:anim calcmode="lin" valueType="num">
                                      <p:cBhvr>
                                        <p:cTn id="154"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155"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156"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157"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158"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159" dur="26">
                                          <p:stCondLst>
                                            <p:cond delay="650"/>
                                          </p:stCondLst>
                                        </p:cTn>
                                        <p:tgtEl>
                                          <p:spTgt spid="3">
                                            <p:txEl>
                                              <p:pRg st="9" end="9"/>
                                            </p:txEl>
                                          </p:spTgt>
                                        </p:tgtEl>
                                      </p:cBhvr>
                                      <p:to x="100000" y="60000"/>
                                    </p:animScale>
                                    <p:animScale>
                                      <p:cBhvr>
                                        <p:cTn id="160" dur="166" decel="50000">
                                          <p:stCondLst>
                                            <p:cond delay="676"/>
                                          </p:stCondLst>
                                        </p:cTn>
                                        <p:tgtEl>
                                          <p:spTgt spid="3">
                                            <p:txEl>
                                              <p:pRg st="9" end="9"/>
                                            </p:txEl>
                                          </p:spTgt>
                                        </p:tgtEl>
                                      </p:cBhvr>
                                      <p:to x="100000" y="100000"/>
                                    </p:animScale>
                                    <p:animScale>
                                      <p:cBhvr>
                                        <p:cTn id="161" dur="26">
                                          <p:stCondLst>
                                            <p:cond delay="1312"/>
                                          </p:stCondLst>
                                        </p:cTn>
                                        <p:tgtEl>
                                          <p:spTgt spid="3">
                                            <p:txEl>
                                              <p:pRg st="9" end="9"/>
                                            </p:txEl>
                                          </p:spTgt>
                                        </p:tgtEl>
                                      </p:cBhvr>
                                      <p:to x="100000" y="80000"/>
                                    </p:animScale>
                                    <p:animScale>
                                      <p:cBhvr>
                                        <p:cTn id="162" dur="166" decel="50000">
                                          <p:stCondLst>
                                            <p:cond delay="1338"/>
                                          </p:stCondLst>
                                        </p:cTn>
                                        <p:tgtEl>
                                          <p:spTgt spid="3">
                                            <p:txEl>
                                              <p:pRg st="9" end="9"/>
                                            </p:txEl>
                                          </p:spTgt>
                                        </p:tgtEl>
                                      </p:cBhvr>
                                      <p:to x="100000" y="100000"/>
                                    </p:animScale>
                                    <p:animScale>
                                      <p:cBhvr>
                                        <p:cTn id="163" dur="26">
                                          <p:stCondLst>
                                            <p:cond delay="1642"/>
                                          </p:stCondLst>
                                        </p:cTn>
                                        <p:tgtEl>
                                          <p:spTgt spid="3">
                                            <p:txEl>
                                              <p:pRg st="9" end="9"/>
                                            </p:txEl>
                                          </p:spTgt>
                                        </p:tgtEl>
                                      </p:cBhvr>
                                      <p:to x="100000" y="90000"/>
                                    </p:animScale>
                                    <p:animScale>
                                      <p:cBhvr>
                                        <p:cTn id="164" dur="166" decel="50000">
                                          <p:stCondLst>
                                            <p:cond delay="1668"/>
                                          </p:stCondLst>
                                        </p:cTn>
                                        <p:tgtEl>
                                          <p:spTgt spid="3">
                                            <p:txEl>
                                              <p:pRg st="9" end="9"/>
                                            </p:txEl>
                                          </p:spTgt>
                                        </p:tgtEl>
                                      </p:cBhvr>
                                      <p:to x="100000" y="100000"/>
                                    </p:animScale>
                                    <p:animScale>
                                      <p:cBhvr>
                                        <p:cTn id="165" dur="26">
                                          <p:stCondLst>
                                            <p:cond delay="1808"/>
                                          </p:stCondLst>
                                        </p:cTn>
                                        <p:tgtEl>
                                          <p:spTgt spid="3">
                                            <p:txEl>
                                              <p:pRg st="9" end="9"/>
                                            </p:txEl>
                                          </p:spTgt>
                                        </p:tgtEl>
                                      </p:cBhvr>
                                      <p:to x="100000" y="95000"/>
                                    </p:animScale>
                                    <p:animScale>
                                      <p:cBhvr>
                                        <p:cTn id="166" dur="166" decel="50000">
                                          <p:stCondLst>
                                            <p:cond delay="1834"/>
                                          </p:stCondLst>
                                        </p:cTn>
                                        <p:tgtEl>
                                          <p:spTgt spid="3">
                                            <p:txEl>
                                              <p:pRg st="9" end="9"/>
                                            </p:txEl>
                                          </p:spTgt>
                                        </p:tgtEl>
                                      </p:cBhvr>
                                      <p:to x="100000" y="100000"/>
                                    </p:animScale>
                                  </p:childTnLst>
                                </p:cTn>
                              </p:par>
                              <p:par>
                                <p:cTn id="167" presetID="26" presetClass="entr" presetSubtype="0" fill="hold" grpId="0" nodeType="withEffect">
                                  <p:stCondLst>
                                    <p:cond delay="0"/>
                                  </p:stCondLst>
                                  <p:childTnLst>
                                    <p:set>
                                      <p:cBhvr>
                                        <p:cTn id="168" dur="1" fill="hold">
                                          <p:stCondLst>
                                            <p:cond delay="0"/>
                                          </p:stCondLst>
                                        </p:cTn>
                                        <p:tgtEl>
                                          <p:spTgt spid="3">
                                            <p:txEl>
                                              <p:pRg st="10" end="10"/>
                                            </p:txEl>
                                          </p:spTgt>
                                        </p:tgtEl>
                                        <p:attrNameLst>
                                          <p:attrName>style.visibility</p:attrName>
                                        </p:attrNameLst>
                                      </p:cBhvr>
                                      <p:to>
                                        <p:strVal val="visible"/>
                                      </p:to>
                                    </p:set>
                                    <p:animEffect transition="in" filter="wipe(down)">
                                      <p:cBhvr>
                                        <p:cTn id="169" dur="580">
                                          <p:stCondLst>
                                            <p:cond delay="0"/>
                                          </p:stCondLst>
                                        </p:cTn>
                                        <p:tgtEl>
                                          <p:spTgt spid="3">
                                            <p:txEl>
                                              <p:pRg st="10" end="10"/>
                                            </p:txEl>
                                          </p:spTgt>
                                        </p:tgtEl>
                                      </p:cBhvr>
                                    </p:animEffect>
                                    <p:anim calcmode="lin" valueType="num">
                                      <p:cBhvr>
                                        <p:cTn id="170"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171"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172"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173"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174"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175" dur="26">
                                          <p:stCondLst>
                                            <p:cond delay="650"/>
                                          </p:stCondLst>
                                        </p:cTn>
                                        <p:tgtEl>
                                          <p:spTgt spid="3">
                                            <p:txEl>
                                              <p:pRg st="10" end="10"/>
                                            </p:txEl>
                                          </p:spTgt>
                                        </p:tgtEl>
                                      </p:cBhvr>
                                      <p:to x="100000" y="60000"/>
                                    </p:animScale>
                                    <p:animScale>
                                      <p:cBhvr>
                                        <p:cTn id="176" dur="166" decel="50000">
                                          <p:stCondLst>
                                            <p:cond delay="676"/>
                                          </p:stCondLst>
                                        </p:cTn>
                                        <p:tgtEl>
                                          <p:spTgt spid="3">
                                            <p:txEl>
                                              <p:pRg st="10" end="10"/>
                                            </p:txEl>
                                          </p:spTgt>
                                        </p:tgtEl>
                                      </p:cBhvr>
                                      <p:to x="100000" y="100000"/>
                                    </p:animScale>
                                    <p:animScale>
                                      <p:cBhvr>
                                        <p:cTn id="177" dur="26">
                                          <p:stCondLst>
                                            <p:cond delay="1312"/>
                                          </p:stCondLst>
                                        </p:cTn>
                                        <p:tgtEl>
                                          <p:spTgt spid="3">
                                            <p:txEl>
                                              <p:pRg st="10" end="10"/>
                                            </p:txEl>
                                          </p:spTgt>
                                        </p:tgtEl>
                                      </p:cBhvr>
                                      <p:to x="100000" y="80000"/>
                                    </p:animScale>
                                    <p:animScale>
                                      <p:cBhvr>
                                        <p:cTn id="178" dur="166" decel="50000">
                                          <p:stCondLst>
                                            <p:cond delay="1338"/>
                                          </p:stCondLst>
                                        </p:cTn>
                                        <p:tgtEl>
                                          <p:spTgt spid="3">
                                            <p:txEl>
                                              <p:pRg st="10" end="10"/>
                                            </p:txEl>
                                          </p:spTgt>
                                        </p:tgtEl>
                                      </p:cBhvr>
                                      <p:to x="100000" y="100000"/>
                                    </p:animScale>
                                    <p:animScale>
                                      <p:cBhvr>
                                        <p:cTn id="179" dur="26">
                                          <p:stCondLst>
                                            <p:cond delay="1642"/>
                                          </p:stCondLst>
                                        </p:cTn>
                                        <p:tgtEl>
                                          <p:spTgt spid="3">
                                            <p:txEl>
                                              <p:pRg st="10" end="10"/>
                                            </p:txEl>
                                          </p:spTgt>
                                        </p:tgtEl>
                                      </p:cBhvr>
                                      <p:to x="100000" y="90000"/>
                                    </p:animScale>
                                    <p:animScale>
                                      <p:cBhvr>
                                        <p:cTn id="180" dur="166" decel="50000">
                                          <p:stCondLst>
                                            <p:cond delay="1668"/>
                                          </p:stCondLst>
                                        </p:cTn>
                                        <p:tgtEl>
                                          <p:spTgt spid="3">
                                            <p:txEl>
                                              <p:pRg st="10" end="10"/>
                                            </p:txEl>
                                          </p:spTgt>
                                        </p:tgtEl>
                                      </p:cBhvr>
                                      <p:to x="100000" y="100000"/>
                                    </p:animScale>
                                    <p:animScale>
                                      <p:cBhvr>
                                        <p:cTn id="181" dur="26">
                                          <p:stCondLst>
                                            <p:cond delay="1808"/>
                                          </p:stCondLst>
                                        </p:cTn>
                                        <p:tgtEl>
                                          <p:spTgt spid="3">
                                            <p:txEl>
                                              <p:pRg st="10" end="10"/>
                                            </p:txEl>
                                          </p:spTgt>
                                        </p:tgtEl>
                                      </p:cBhvr>
                                      <p:to x="100000" y="95000"/>
                                    </p:animScale>
                                    <p:animScale>
                                      <p:cBhvr>
                                        <p:cTn id="182" dur="166" decel="50000">
                                          <p:stCondLst>
                                            <p:cond delay="1834"/>
                                          </p:stCondLst>
                                        </p:cTn>
                                        <p:tgtEl>
                                          <p:spTgt spid="3">
                                            <p:txEl>
                                              <p:pRg st="10" end="10"/>
                                            </p:txEl>
                                          </p:spTgt>
                                        </p:tgtEl>
                                      </p:cBhvr>
                                      <p:to x="100000" y="100000"/>
                                    </p:animScale>
                                  </p:childTnLst>
                                </p:cTn>
                              </p:par>
                              <p:par>
                                <p:cTn id="183" presetID="26" presetClass="entr" presetSubtype="0" fill="hold" grpId="0" nodeType="withEffect">
                                  <p:stCondLst>
                                    <p:cond delay="0"/>
                                  </p:stCondLst>
                                  <p:childTnLst>
                                    <p:set>
                                      <p:cBhvr>
                                        <p:cTn id="184" dur="1" fill="hold">
                                          <p:stCondLst>
                                            <p:cond delay="0"/>
                                          </p:stCondLst>
                                        </p:cTn>
                                        <p:tgtEl>
                                          <p:spTgt spid="3">
                                            <p:txEl>
                                              <p:pRg st="11" end="11"/>
                                            </p:txEl>
                                          </p:spTgt>
                                        </p:tgtEl>
                                        <p:attrNameLst>
                                          <p:attrName>style.visibility</p:attrName>
                                        </p:attrNameLst>
                                      </p:cBhvr>
                                      <p:to>
                                        <p:strVal val="visible"/>
                                      </p:to>
                                    </p:set>
                                    <p:animEffect transition="in" filter="wipe(down)">
                                      <p:cBhvr>
                                        <p:cTn id="185" dur="580">
                                          <p:stCondLst>
                                            <p:cond delay="0"/>
                                          </p:stCondLst>
                                        </p:cTn>
                                        <p:tgtEl>
                                          <p:spTgt spid="3">
                                            <p:txEl>
                                              <p:pRg st="11" end="11"/>
                                            </p:txEl>
                                          </p:spTgt>
                                        </p:tgtEl>
                                      </p:cBhvr>
                                    </p:animEffect>
                                    <p:anim calcmode="lin" valueType="num">
                                      <p:cBhvr>
                                        <p:cTn id="186" dur="1822" tmFilter="0,0; 0.14,0.36; 0.43,0.73; 0.71,0.91; 1.0,1.0">
                                          <p:stCondLst>
                                            <p:cond delay="0"/>
                                          </p:stCondLst>
                                        </p:cTn>
                                        <p:tgtEl>
                                          <p:spTgt spid="3">
                                            <p:txEl>
                                              <p:pRg st="11" end="11"/>
                                            </p:txEl>
                                          </p:spTgt>
                                        </p:tgtEl>
                                        <p:attrNameLst>
                                          <p:attrName>ppt_x</p:attrName>
                                        </p:attrNameLst>
                                      </p:cBhvr>
                                      <p:tavLst>
                                        <p:tav tm="0">
                                          <p:val>
                                            <p:strVal val="#ppt_x-0.25"/>
                                          </p:val>
                                        </p:tav>
                                        <p:tav tm="100000">
                                          <p:val>
                                            <p:strVal val="#ppt_x"/>
                                          </p:val>
                                        </p:tav>
                                      </p:tavLst>
                                    </p:anim>
                                    <p:anim calcmode="lin" valueType="num">
                                      <p:cBhvr>
                                        <p:cTn id="187" dur="664" tmFilter="0.0,0.0; 0.25,0.07; 0.50,0.2; 0.75,0.467; 1.0,1.0">
                                          <p:stCondLst>
                                            <p:cond delay="0"/>
                                          </p:stCondLst>
                                        </p:cTn>
                                        <p:tgtEl>
                                          <p:spTgt spid="3">
                                            <p:txEl>
                                              <p:pRg st="11" end="11"/>
                                            </p:txEl>
                                          </p:spTgt>
                                        </p:tgtEl>
                                        <p:attrNameLst>
                                          <p:attrName>ppt_y</p:attrName>
                                        </p:attrNameLst>
                                      </p:cBhvr>
                                      <p:tavLst>
                                        <p:tav tm="0" fmla="#ppt_y-sin(pi*$)/3">
                                          <p:val>
                                            <p:fltVal val="0.5"/>
                                          </p:val>
                                        </p:tav>
                                        <p:tav tm="100000">
                                          <p:val>
                                            <p:fltVal val="1"/>
                                          </p:val>
                                        </p:tav>
                                      </p:tavLst>
                                    </p:anim>
                                    <p:anim calcmode="lin" valueType="num">
                                      <p:cBhvr>
                                        <p:cTn id="188" dur="664" tmFilter="0, 0; 0.125,0.2665; 0.25,0.4; 0.375,0.465; 0.5,0.5;  0.625,0.535; 0.75,0.6; 0.875,0.7335; 1,1">
                                          <p:stCondLst>
                                            <p:cond delay="664"/>
                                          </p:stCondLst>
                                        </p:cTn>
                                        <p:tgtEl>
                                          <p:spTgt spid="3">
                                            <p:txEl>
                                              <p:pRg st="11" end="11"/>
                                            </p:txEl>
                                          </p:spTgt>
                                        </p:tgtEl>
                                        <p:attrNameLst>
                                          <p:attrName>ppt_y</p:attrName>
                                        </p:attrNameLst>
                                      </p:cBhvr>
                                      <p:tavLst>
                                        <p:tav tm="0" fmla="#ppt_y-sin(pi*$)/9">
                                          <p:val>
                                            <p:fltVal val="0"/>
                                          </p:val>
                                        </p:tav>
                                        <p:tav tm="100000">
                                          <p:val>
                                            <p:fltVal val="1"/>
                                          </p:val>
                                        </p:tav>
                                      </p:tavLst>
                                    </p:anim>
                                    <p:anim calcmode="lin" valueType="num">
                                      <p:cBhvr>
                                        <p:cTn id="189" dur="332" tmFilter="0, 0; 0.125,0.2665; 0.25,0.4; 0.375,0.465; 0.5,0.5;  0.625,0.535; 0.75,0.6; 0.875,0.7335; 1,1">
                                          <p:stCondLst>
                                            <p:cond delay="1324"/>
                                          </p:stCondLst>
                                        </p:cTn>
                                        <p:tgtEl>
                                          <p:spTgt spid="3">
                                            <p:txEl>
                                              <p:pRg st="11" end="11"/>
                                            </p:txEl>
                                          </p:spTgt>
                                        </p:tgtEl>
                                        <p:attrNameLst>
                                          <p:attrName>ppt_y</p:attrName>
                                        </p:attrNameLst>
                                      </p:cBhvr>
                                      <p:tavLst>
                                        <p:tav tm="0" fmla="#ppt_y-sin(pi*$)/27">
                                          <p:val>
                                            <p:fltVal val="0"/>
                                          </p:val>
                                        </p:tav>
                                        <p:tav tm="100000">
                                          <p:val>
                                            <p:fltVal val="1"/>
                                          </p:val>
                                        </p:tav>
                                      </p:tavLst>
                                    </p:anim>
                                    <p:anim calcmode="lin" valueType="num">
                                      <p:cBhvr>
                                        <p:cTn id="190" dur="164" tmFilter="0, 0; 0.125,0.2665; 0.25,0.4; 0.375,0.465; 0.5,0.5;  0.625,0.535; 0.75,0.6; 0.875,0.7335; 1,1">
                                          <p:stCondLst>
                                            <p:cond delay="1656"/>
                                          </p:stCondLst>
                                        </p:cTn>
                                        <p:tgtEl>
                                          <p:spTgt spid="3">
                                            <p:txEl>
                                              <p:pRg st="11" end="11"/>
                                            </p:txEl>
                                          </p:spTgt>
                                        </p:tgtEl>
                                        <p:attrNameLst>
                                          <p:attrName>ppt_y</p:attrName>
                                        </p:attrNameLst>
                                      </p:cBhvr>
                                      <p:tavLst>
                                        <p:tav tm="0" fmla="#ppt_y-sin(pi*$)/81">
                                          <p:val>
                                            <p:fltVal val="0"/>
                                          </p:val>
                                        </p:tav>
                                        <p:tav tm="100000">
                                          <p:val>
                                            <p:fltVal val="1"/>
                                          </p:val>
                                        </p:tav>
                                      </p:tavLst>
                                    </p:anim>
                                    <p:animScale>
                                      <p:cBhvr>
                                        <p:cTn id="191" dur="26">
                                          <p:stCondLst>
                                            <p:cond delay="650"/>
                                          </p:stCondLst>
                                        </p:cTn>
                                        <p:tgtEl>
                                          <p:spTgt spid="3">
                                            <p:txEl>
                                              <p:pRg st="11" end="11"/>
                                            </p:txEl>
                                          </p:spTgt>
                                        </p:tgtEl>
                                      </p:cBhvr>
                                      <p:to x="100000" y="60000"/>
                                    </p:animScale>
                                    <p:animScale>
                                      <p:cBhvr>
                                        <p:cTn id="192" dur="166" decel="50000">
                                          <p:stCondLst>
                                            <p:cond delay="676"/>
                                          </p:stCondLst>
                                        </p:cTn>
                                        <p:tgtEl>
                                          <p:spTgt spid="3">
                                            <p:txEl>
                                              <p:pRg st="11" end="11"/>
                                            </p:txEl>
                                          </p:spTgt>
                                        </p:tgtEl>
                                      </p:cBhvr>
                                      <p:to x="100000" y="100000"/>
                                    </p:animScale>
                                    <p:animScale>
                                      <p:cBhvr>
                                        <p:cTn id="193" dur="26">
                                          <p:stCondLst>
                                            <p:cond delay="1312"/>
                                          </p:stCondLst>
                                        </p:cTn>
                                        <p:tgtEl>
                                          <p:spTgt spid="3">
                                            <p:txEl>
                                              <p:pRg st="11" end="11"/>
                                            </p:txEl>
                                          </p:spTgt>
                                        </p:tgtEl>
                                      </p:cBhvr>
                                      <p:to x="100000" y="80000"/>
                                    </p:animScale>
                                    <p:animScale>
                                      <p:cBhvr>
                                        <p:cTn id="194" dur="166" decel="50000">
                                          <p:stCondLst>
                                            <p:cond delay="1338"/>
                                          </p:stCondLst>
                                        </p:cTn>
                                        <p:tgtEl>
                                          <p:spTgt spid="3">
                                            <p:txEl>
                                              <p:pRg st="11" end="11"/>
                                            </p:txEl>
                                          </p:spTgt>
                                        </p:tgtEl>
                                      </p:cBhvr>
                                      <p:to x="100000" y="100000"/>
                                    </p:animScale>
                                    <p:animScale>
                                      <p:cBhvr>
                                        <p:cTn id="195" dur="26">
                                          <p:stCondLst>
                                            <p:cond delay="1642"/>
                                          </p:stCondLst>
                                        </p:cTn>
                                        <p:tgtEl>
                                          <p:spTgt spid="3">
                                            <p:txEl>
                                              <p:pRg st="11" end="11"/>
                                            </p:txEl>
                                          </p:spTgt>
                                        </p:tgtEl>
                                      </p:cBhvr>
                                      <p:to x="100000" y="90000"/>
                                    </p:animScale>
                                    <p:animScale>
                                      <p:cBhvr>
                                        <p:cTn id="196" dur="166" decel="50000">
                                          <p:stCondLst>
                                            <p:cond delay="1668"/>
                                          </p:stCondLst>
                                        </p:cTn>
                                        <p:tgtEl>
                                          <p:spTgt spid="3">
                                            <p:txEl>
                                              <p:pRg st="11" end="11"/>
                                            </p:txEl>
                                          </p:spTgt>
                                        </p:tgtEl>
                                      </p:cBhvr>
                                      <p:to x="100000" y="100000"/>
                                    </p:animScale>
                                    <p:animScale>
                                      <p:cBhvr>
                                        <p:cTn id="197" dur="26">
                                          <p:stCondLst>
                                            <p:cond delay="1808"/>
                                          </p:stCondLst>
                                        </p:cTn>
                                        <p:tgtEl>
                                          <p:spTgt spid="3">
                                            <p:txEl>
                                              <p:pRg st="11" end="11"/>
                                            </p:txEl>
                                          </p:spTgt>
                                        </p:tgtEl>
                                      </p:cBhvr>
                                      <p:to x="100000" y="95000"/>
                                    </p:animScale>
                                    <p:animScale>
                                      <p:cBhvr>
                                        <p:cTn id="198" dur="166" decel="50000">
                                          <p:stCondLst>
                                            <p:cond delay="1834"/>
                                          </p:stCondLst>
                                        </p:cTn>
                                        <p:tgtEl>
                                          <p:spTgt spid="3">
                                            <p:txEl>
                                              <p:pRg st="11" end="11"/>
                                            </p:txEl>
                                          </p:spTgt>
                                        </p:tgtEl>
                                      </p:cBhvr>
                                      <p:to x="100000" y="100000"/>
                                    </p:animScale>
                                  </p:childTnLst>
                                </p:cTn>
                              </p:par>
                              <p:par>
                                <p:cTn id="199" presetID="26" presetClass="entr" presetSubtype="0" fill="hold" grpId="0" nodeType="withEffect">
                                  <p:stCondLst>
                                    <p:cond delay="0"/>
                                  </p:stCondLst>
                                  <p:childTnLst>
                                    <p:set>
                                      <p:cBhvr>
                                        <p:cTn id="200" dur="1" fill="hold">
                                          <p:stCondLst>
                                            <p:cond delay="0"/>
                                          </p:stCondLst>
                                        </p:cTn>
                                        <p:tgtEl>
                                          <p:spTgt spid="3">
                                            <p:txEl>
                                              <p:pRg st="12" end="12"/>
                                            </p:txEl>
                                          </p:spTgt>
                                        </p:tgtEl>
                                        <p:attrNameLst>
                                          <p:attrName>style.visibility</p:attrName>
                                        </p:attrNameLst>
                                      </p:cBhvr>
                                      <p:to>
                                        <p:strVal val="visible"/>
                                      </p:to>
                                    </p:set>
                                    <p:animEffect transition="in" filter="wipe(down)">
                                      <p:cBhvr>
                                        <p:cTn id="201" dur="580">
                                          <p:stCondLst>
                                            <p:cond delay="0"/>
                                          </p:stCondLst>
                                        </p:cTn>
                                        <p:tgtEl>
                                          <p:spTgt spid="3">
                                            <p:txEl>
                                              <p:pRg st="12" end="12"/>
                                            </p:txEl>
                                          </p:spTgt>
                                        </p:tgtEl>
                                      </p:cBhvr>
                                    </p:animEffect>
                                    <p:anim calcmode="lin" valueType="num">
                                      <p:cBhvr>
                                        <p:cTn id="202" dur="1822" tmFilter="0,0; 0.14,0.36; 0.43,0.73; 0.71,0.91; 1.0,1.0">
                                          <p:stCondLst>
                                            <p:cond delay="0"/>
                                          </p:stCondLst>
                                        </p:cTn>
                                        <p:tgtEl>
                                          <p:spTgt spid="3">
                                            <p:txEl>
                                              <p:pRg st="12" end="12"/>
                                            </p:txEl>
                                          </p:spTgt>
                                        </p:tgtEl>
                                        <p:attrNameLst>
                                          <p:attrName>ppt_x</p:attrName>
                                        </p:attrNameLst>
                                      </p:cBhvr>
                                      <p:tavLst>
                                        <p:tav tm="0">
                                          <p:val>
                                            <p:strVal val="#ppt_x-0.25"/>
                                          </p:val>
                                        </p:tav>
                                        <p:tav tm="100000">
                                          <p:val>
                                            <p:strVal val="#ppt_x"/>
                                          </p:val>
                                        </p:tav>
                                      </p:tavLst>
                                    </p:anim>
                                    <p:anim calcmode="lin" valueType="num">
                                      <p:cBhvr>
                                        <p:cTn id="203" dur="664" tmFilter="0.0,0.0; 0.25,0.07; 0.50,0.2; 0.75,0.467; 1.0,1.0">
                                          <p:stCondLst>
                                            <p:cond delay="0"/>
                                          </p:stCondLst>
                                        </p:cTn>
                                        <p:tgtEl>
                                          <p:spTgt spid="3">
                                            <p:txEl>
                                              <p:pRg st="12" end="12"/>
                                            </p:txEl>
                                          </p:spTgt>
                                        </p:tgtEl>
                                        <p:attrNameLst>
                                          <p:attrName>ppt_y</p:attrName>
                                        </p:attrNameLst>
                                      </p:cBhvr>
                                      <p:tavLst>
                                        <p:tav tm="0" fmla="#ppt_y-sin(pi*$)/3">
                                          <p:val>
                                            <p:fltVal val="0.5"/>
                                          </p:val>
                                        </p:tav>
                                        <p:tav tm="100000">
                                          <p:val>
                                            <p:fltVal val="1"/>
                                          </p:val>
                                        </p:tav>
                                      </p:tavLst>
                                    </p:anim>
                                    <p:anim calcmode="lin" valueType="num">
                                      <p:cBhvr>
                                        <p:cTn id="204" dur="664" tmFilter="0, 0; 0.125,0.2665; 0.25,0.4; 0.375,0.465; 0.5,0.5;  0.625,0.535; 0.75,0.6; 0.875,0.7335; 1,1">
                                          <p:stCondLst>
                                            <p:cond delay="664"/>
                                          </p:stCondLst>
                                        </p:cTn>
                                        <p:tgtEl>
                                          <p:spTgt spid="3">
                                            <p:txEl>
                                              <p:pRg st="12" end="12"/>
                                            </p:txEl>
                                          </p:spTgt>
                                        </p:tgtEl>
                                        <p:attrNameLst>
                                          <p:attrName>ppt_y</p:attrName>
                                        </p:attrNameLst>
                                      </p:cBhvr>
                                      <p:tavLst>
                                        <p:tav tm="0" fmla="#ppt_y-sin(pi*$)/9">
                                          <p:val>
                                            <p:fltVal val="0"/>
                                          </p:val>
                                        </p:tav>
                                        <p:tav tm="100000">
                                          <p:val>
                                            <p:fltVal val="1"/>
                                          </p:val>
                                        </p:tav>
                                      </p:tavLst>
                                    </p:anim>
                                    <p:anim calcmode="lin" valueType="num">
                                      <p:cBhvr>
                                        <p:cTn id="205" dur="332" tmFilter="0, 0; 0.125,0.2665; 0.25,0.4; 0.375,0.465; 0.5,0.5;  0.625,0.535; 0.75,0.6; 0.875,0.7335; 1,1">
                                          <p:stCondLst>
                                            <p:cond delay="1324"/>
                                          </p:stCondLst>
                                        </p:cTn>
                                        <p:tgtEl>
                                          <p:spTgt spid="3">
                                            <p:txEl>
                                              <p:pRg st="12" end="12"/>
                                            </p:txEl>
                                          </p:spTgt>
                                        </p:tgtEl>
                                        <p:attrNameLst>
                                          <p:attrName>ppt_y</p:attrName>
                                        </p:attrNameLst>
                                      </p:cBhvr>
                                      <p:tavLst>
                                        <p:tav tm="0" fmla="#ppt_y-sin(pi*$)/27">
                                          <p:val>
                                            <p:fltVal val="0"/>
                                          </p:val>
                                        </p:tav>
                                        <p:tav tm="100000">
                                          <p:val>
                                            <p:fltVal val="1"/>
                                          </p:val>
                                        </p:tav>
                                      </p:tavLst>
                                    </p:anim>
                                    <p:anim calcmode="lin" valueType="num">
                                      <p:cBhvr>
                                        <p:cTn id="206" dur="164" tmFilter="0, 0; 0.125,0.2665; 0.25,0.4; 0.375,0.465; 0.5,0.5;  0.625,0.535; 0.75,0.6; 0.875,0.7335; 1,1">
                                          <p:stCondLst>
                                            <p:cond delay="1656"/>
                                          </p:stCondLst>
                                        </p:cTn>
                                        <p:tgtEl>
                                          <p:spTgt spid="3">
                                            <p:txEl>
                                              <p:pRg st="12" end="12"/>
                                            </p:txEl>
                                          </p:spTgt>
                                        </p:tgtEl>
                                        <p:attrNameLst>
                                          <p:attrName>ppt_y</p:attrName>
                                        </p:attrNameLst>
                                      </p:cBhvr>
                                      <p:tavLst>
                                        <p:tav tm="0" fmla="#ppt_y-sin(pi*$)/81">
                                          <p:val>
                                            <p:fltVal val="0"/>
                                          </p:val>
                                        </p:tav>
                                        <p:tav tm="100000">
                                          <p:val>
                                            <p:fltVal val="1"/>
                                          </p:val>
                                        </p:tav>
                                      </p:tavLst>
                                    </p:anim>
                                    <p:animScale>
                                      <p:cBhvr>
                                        <p:cTn id="207" dur="26">
                                          <p:stCondLst>
                                            <p:cond delay="650"/>
                                          </p:stCondLst>
                                        </p:cTn>
                                        <p:tgtEl>
                                          <p:spTgt spid="3">
                                            <p:txEl>
                                              <p:pRg st="12" end="12"/>
                                            </p:txEl>
                                          </p:spTgt>
                                        </p:tgtEl>
                                      </p:cBhvr>
                                      <p:to x="100000" y="60000"/>
                                    </p:animScale>
                                    <p:animScale>
                                      <p:cBhvr>
                                        <p:cTn id="208" dur="166" decel="50000">
                                          <p:stCondLst>
                                            <p:cond delay="676"/>
                                          </p:stCondLst>
                                        </p:cTn>
                                        <p:tgtEl>
                                          <p:spTgt spid="3">
                                            <p:txEl>
                                              <p:pRg st="12" end="12"/>
                                            </p:txEl>
                                          </p:spTgt>
                                        </p:tgtEl>
                                      </p:cBhvr>
                                      <p:to x="100000" y="100000"/>
                                    </p:animScale>
                                    <p:animScale>
                                      <p:cBhvr>
                                        <p:cTn id="209" dur="26">
                                          <p:stCondLst>
                                            <p:cond delay="1312"/>
                                          </p:stCondLst>
                                        </p:cTn>
                                        <p:tgtEl>
                                          <p:spTgt spid="3">
                                            <p:txEl>
                                              <p:pRg st="12" end="12"/>
                                            </p:txEl>
                                          </p:spTgt>
                                        </p:tgtEl>
                                      </p:cBhvr>
                                      <p:to x="100000" y="80000"/>
                                    </p:animScale>
                                    <p:animScale>
                                      <p:cBhvr>
                                        <p:cTn id="210" dur="166" decel="50000">
                                          <p:stCondLst>
                                            <p:cond delay="1338"/>
                                          </p:stCondLst>
                                        </p:cTn>
                                        <p:tgtEl>
                                          <p:spTgt spid="3">
                                            <p:txEl>
                                              <p:pRg st="12" end="12"/>
                                            </p:txEl>
                                          </p:spTgt>
                                        </p:tgtEl>
                                      </p:cBhvr>
                                      <p:to x="100000" y="100000"/>
                                    </p:animScale>
                                    <p:animScale>
                                      <p:cBhvr>
                                        <p:cTn id="211" dur="26">
                                          <p:stCondLst>
                                            <p:cond delay="1642"/>
                                          </p:stCondLst>
                                        </p:cTn>
                                        <p:tgtEl>
                                          <p:spTgt spid="3">
                                            <p:txEl>
                                              <p:pRg st="12" end="12"/>
                                            </p:txEl>
                                          </p:spTgt>
                                        </p:tgtEl>
                                      </p:cBhvr>
                                      <p:to x="100000" y="90000"/>
                                    </p:animScale>
                                    <p:animScale>
                                      <p:cBhvr>
                                        <p:cTn id="212" dur="166" decel="50000">
                                          <p:stCondLst>
                                            <p:cond delay="1668"/>
                                          </p:stCondLst>
                                        </p:cTn>
                                        <p:tgtEl>
                                          <p:spTgt spid="3">
                                            <p:txEl>
                                              <p:pRg st="12" end="12"/>
                                            </p:txEl>
                                          </p:spTgt>
                                        </p:tgtEl>
                                      </p:cBhvr>
                                      <p:to x="100000" y="100000"/>
                                    </p:animScale>
                                    <p:animScale>
                                      <p:cBhvr>
                                        <p:cTn id="213" dur="26">
                                          <p:stCondLst>
                                            <p:cond delay="1808"/>
                                          </p:stCondLst>
                                        </p:cTn>
                                        <p:tgtEl>
                                          <p:spTgt spid="3">
                                            <p:txEl>
                                              <p:pRg st="12" end="12"/>
                                            </p:txEl>
                                          </p:spTgt>
                                        </p:tgtEl>
                                      </p:cBhvr>
                                      <p:to x="100000" y="95000"/>
                                    </p:animScale>
                                    <p:animScale>
                                      <p:cBhvr>
                                        <p:cTn id="214" dur="166" decel="50000">
                                          <p:stCondLst>
                                            <p:cond delay="1834"/>
                                          </p:stCondLst>
                                        </p:cTn>
                                        <p:tgtEl>
                                          <p:spTgt spid="3">
                                            <p:txEl>
                                              <p:pRg st="12" end="12"/>
                                            </p:txEl>
                                          </p:spTgt>
                                        </p:tgtEl>
                                      </p:cBhvr>
                                      <p:to x="100000" y="100000"/>
                                    </p:animScale>
                                  </p:childTnLst>
                                </p:cTn>
                              </p:par>
                              <p:par>
                                <p:cTn id="215" presetID="26" presetClass="entr" presetSubtype="0" fill="hold" grpId="0" nodeType="withEffect">
                                  <p:stCondLst>
                                    <p:cond delay="0"/>
                                  </p:stCondLst>
                                  <p:childTnLst>
                                    <p:set>
                                      <p:cBhvr>
                                        <p:cTn id="216" dur="1" fill="hold">
                                          <p:stCondLst>
                                            <p:cond delay="0"/>
                                          </p:stCondLst>
                                        </p:cTn>
                                        <p:tgtEl>
                                          <p:spTgt spid="3">
                                            <p:txEl>
                                              <p:pRg st="13" end="13"/>
                                            </p:txEl>
                                          </p:spTgt>
                                        </p:tgtEl>
                                        <p:attrNameLst>
                                          <p:attrName>style.visibility</p:attrName>
                                        </p:attrNameLst>
                                      </p:cBhvr>
                                      <p:to>
                                        <p:strVal val="visible"/>
                                      </p:to>
                                    </p:set>
                                    <p:animEffect transition="in" filter="wipe(down)">
                                      <p:cBhvr>
                                        <p:cTn id="217" dur="580">
                                          <p:stCondLst>
                                            <p:cond delay="0"/>
                                          </p:stCondLst>
                                        </p:cTn>
                                        <p:tgtEl>
                                          <p:spTgt spid="3">
                                            <p:txEl>
                                              <p:pRg st="13" end="13"/>
                                            </p:txEl>
                                          </p:spTgt>
                                        </p:tgtEl>
                                      </p:cBhvr>
                                    </p:animEffect>
                                    <p:anim calcmode="lin" valueType="num">
                                      <p:cBhvr>
                                        <p:cTn id="218" dur="1822" tmFilter="0,0; 0.14,0.36; 0.43,0.73; 0.71,0.91; 1.0,1.0">
                                          <p:stCondLst>
                                            <p:cond delay="0"/>
                                          </p:stCondLst>
                                        </p:cTn>
                                        <p:tgtEl>
                                          <p:spTgt spid="3">
                                            <p:txEl>
                                              <p:pRg st="13" end="13"/>
                                            </p:txEl>
                                          </p:spTgt>
                                        </p:tgtEl>
                                        <p:attrNameLst>
                                          <p:attrName>ppt_x</p:attrName>
                                        </p:attrNameLst>
                                      </p:cBhvr>
                                      <p:tavLst>
                                        <p:tav tm="0">
                                          <p:val>
                                            <p:strVal val="#ppt_x-0.25"/>
                                          </p:val>
                                        </p:tav>
                                        <p:tav tm="100000">
                                          <p:val>
                                            <p:strVal val="#ppt_x"/>
                                          </p:val>
                                        </p:tav>
                                      </p:tavLst>
                                    </p:anim>
                                    <p:anim calcmode="lin" valueType="num">
                                      <p:cBhvr>
                                        <p:cTn id="219" dur="664" tmFilter="0.0,0.0; 0.25,0.07; 0.50,0.2; 0.75,0.467; 1.0,1.0">
                                          <p:stCondLst>
                                            <p:cond delay="0"/>
                                          </p:stCondLst>
                                        </p:cTn>
                                        <p:tgtEl>
                                          <p:spTgt spid="3">
                                            <p:txEl>
                                              <p:pRg st="13" end="13"/>
                                            </p:txEl>
                                          </p:spTgt>
                                        </p:tgtEl>
                                        <p:attrNameLst>
                                          <p:attrName>ppt_y</p:attrName>
                                        </p:attrNameLst>
                                      </p:cBhvr>
                                      <p:tavLst>
                                        <p:tav tm="0" fmla="#ppt_y-sin(pi*$)/3">
                                          <p:val>
                                            <p:fltVal val="0.5"/>
                                          </p:val>
                                        </p:tav>
                                        <p:tav tm="100000">
                                          <p:val>
                                            <p:fltVal val="1"/>
                                          </p:val>
                                        </p:tav>
                                      </p:tavLst>
                                    </p:anim>
                                    <p:anim calcmode="lin" valueType="num">
                                      <p:cBhvr>
                                        <p:cTn id="220" dur="664" tmFilter="0, 0; 0.125,0.2665; 0.25,0.4; 0.375,0.465; 0.5,0.5;  0.625,0.535; 0.75,0.6; 0.875,0.7335; 1,1">
                                          <p:stCondLst>
                                            <p:cond delay="664"/>
                                          </p:stCondLst>
                                        </p:cTn>
                                        <p:tgtEl>
                                          <p:spTgt spid="3">
                                            <p:txEl>
                                              <p:pRg st="13" end="13"/>
                                            </p:txEl>
                                          </p:spTgt>
                                        </p:tgtEl>
                                        <p:attrNameLst>
                                          <p:attrName>ppt_y</p:attrName>
                                        </p:attrNameLst>
                                      </p:cBhvr>
                                      <p:tavLst>
                                        <p:tav tm="0" fmla="#ppt_y-sin(pi*$)/9">
                                          <p:val>
                                            <p:fltVal val="0"/>
                                          </p:val>
                                        </p:tav>
                                        <p:tav tm="100000">
                                          <p:val>
                                            <p:fltVal val="1"/>
                                          </p:val>
                                        </p:tav>
                                      </p:tavLst>
                                    </p:anim>
                                    <p:anim calcmode="lin" valueType="num">
                                      <p:cBhvr>
                                        <p:cTn id="221" dur="332" tmFilter="0, 0; 0.125,0.2665; 0.25,0.4; 0.375,0.465; 0.5,0.5;  0.625,0.535; 0.75,0.6; 0.875,0.7335; 1,1">
                                          <p:stCondLst>
                                            <p:cond delay="1324"/>
                                          </p:stCondLst>
                                        </p:cTn>
                                        <p:tgtEl>
                                          <p:spTgt spid="3">
                                            <p:txEl>
                                              <p:pRg st="13" end="13"/>
                                            </p:txEl>
                                          </p:spTgt>
                                        </p:tgtEl>
                                        <p:attrNameLst>
                                          <p:attrName>ppt_y</p:attrName>
                                        </p:attrNameLst>
                                      </p:cBhvr>
                                      <p:tavLst>
                                        <p:tav tm="0" fmla="#ppt_y-sin(pi*$)/27">
                                          <p:val>
                                            <p:fltVal val="0"/>
                                          </p:val>
                                        </p:tav>
                                        <p:tav tm="100000">
                                          <p:val>
                                            <p:fltVal val="1"/>
                                          </p:val>
                                        </p:tav>
                                      </p:tavLst>
                                    </p:anim>
                                    <p:anim calcmode="lin" valueType="num">
                                      <p:cBhvr>
                                        <p:cTn id="222" dur="164" tmFilter="0, 0; 0.125,0.2665; 0.25,0.4; 0.375,0.465; 0.5,0.5;  0.625,0.535; 0.75,0.6; 0.875,0.7335; 1,1">
                                          <p:stCondLst>
                                            <p:cond delay="1656"/>
                                          </p:stCondLst>
                                        </p:cTn>
                                        <p:tgtEl>
                                          <p:spTgt spid="3">
                                            <p:txEl>
                                              <p:pRg st="13" end="13"/>
                                            </p:txEl>
                                          </p:spTgt>
                                        </p:tgtEl>
                                        <p:attrNameLst>
                                          <p:attrName>ppt_y</p:attrName>
                                        </p:attrNameLst>
                                      </p:cBhvr>
                                      <p:tavLst>
                                        <p:tav tm="0" fmla="#ppt_y-sin(pi*$)/81">
                                          <p:val>
                                            <p:fltVal val="0"/>
                                          </p:val>
                                        </p:tav>
                                        <p:tav tm="100000">
                                          <p:val>
                                            <p:fltVal val="1"/>
                                          </p:val>
                                        </p:tav>
                                      </p:tavLst>
                                    </p:anim>
                                    <p:animScale>
                                      <p:cBhvr>
                                        <p:cTn id="223" dur="26">
                                          <p:stCondLst>
                                            <p:cond delay="650"/>
                                          </p:stCondLst>
                                        </p:cTn>
                                        <p:tgtEl>
                                          <p:spTgt spid="3">
                                            <p:txEl>
                                              <p:pRg st="13" end="13"/>
                                            </p:txEl>
                                          </p:spTgt>
                                        </p:tgtEl>
                                      </p:cBhvr>
                                      <p:to x="100000" y="60000"/>
                                    </p:animScale>
                                    <p:animScale>
                                      <p:cBhvr>
                                        <p:cTn id="224" dur="166" decel="50000">
                                          <p:stCondLst>
                                            <p:cond delay="676"/>
                                          </p:stCondLst>
                                        </p:cTn>
                                        <p:tgtEl>
                                          <p:spTgt spid="3">
                                            <p:txEl>
                                              <p:pRg st="13" end="13"/>
                                            </p:txEl>
                                          </p:spTgt>
                                        </p:tgtEl>
                                      </p:cBhvr>
                                      <p:to x="100000" y="100000"/>
                                    </p:animScale>
                                    <p:animScale>
                                      <p:cBhvr>
                                        <p:cTn id="225" dur="26">
                                          <p:stCondLst>
                                            <p:cond delay="1312"/>
                                          </p:stCondLst>
                                        </p:cTn>
                                        <p:tgtEl>
                                          <p:spTgt spid="3">
                                            <p:txEl>
                                              <p:pRg st="13" end="13"/>
                                            </p:txEl>
                                          </p:spTgt>
                                        </p:tgtEl>
                                      </p:cBhvr>
                                      <p:to x="100000" y="80000"/>
                                    </p:animScale>
                                    <p:animScale>
                                      <p:cBhvr>
                                        <p:cTn id="226" dur="166" decel="50000">
                                          <p:stCondLst>
                                            <p:cond delay="1338"/>
                                          </p:stCondLst>
                                        </p:cTn>
                                        <p:tgtEl>
                                          <p:spTgt spid="3">
                                            <p:txEl>
                                              <p:pRg st="13" end="13"/>
                                            </p:txEl>
                                          </p:spTgt>
                                        </p:tgtEl>
                                      </p:cBhvr>
                                      <p:to x="100000" y="100000"/>
                                    </p:animScale>
                                    <p:animScale>
                                      <p:cBhvr>
                                        <p:cTn id="227" dur="26">
                                          <p:stCondLst>
                                            <p:cond delay="1642"/>
                                          </p:stCondLst>
                                        </p:cTn>
                                        <p:tgtEl>
                                          <p:spTgt spid="3">
                                            <p:txEl>
                                              <p:pRg st="13" end="13"/>
                                            </p:txEl>
                                          </p:spTgt>
                                        </p:tgtEl>
                                      </p:cBhvr>
                                      <p:to x="100000" y="90000"/>
                                    </p:animScale>
                                    <p:animScale>
                                      <p:cBhvr>
                                        <p:cTn id="228" dur="166" decel="50000">
                                          <p:stCondLst>
                                            <p:cond delay="1668"/>
                                          </p:stCondLst>
                                        </p:cTn>
                                        <p:tgtEl>
                                          <p:spTgt spid="3">
                                            <p:txEl>
                                              <p:pRg st="13" end="13"/>
                                            </p:txEl>
                                          </p:spTgt>
                                        </p:tgtEl>
                                      </p:cBhvr>
                                      <p:to x="100000" y="100000"/>
                                    </p:animScale>
                                    <p:animScale>
                                      <p:cBhvr>
                                        <p:cTn id="229" dur="26">
                                          <p:stCondLst>
                                            <p:cond delay="1808"/>
                                          </p:stCondLst>
                                        </p:cTn>
                                        <p:tgtEl>
                                          <p:spTgt spid="3">
                                            <p:txEl>
                                              <p:pRg st="13" end="13"/>
                                            </p:txEl>
                                          </p:spTgt>
                                        </p:tgtEl>
                                      </p:cBhvr>
                                      <p:to x="100000" y="95000"/>
                                    </p:animScale>
                                    <p:animScale>
                                      <p:cBhvr>
                                        <p:cTn id="230" dur="166" decel="50000">
                                          <p:stCondLst>
                                            <p:cond delay="1834"/>
                                          </p:stCondLst>
                                        </p:cTn>
                                        <p:tgtEl>
                                          <p:spTgt spid="3">
                                            <p:txEl>
                                              <p:pRg st="13" end="1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Question mark on green pastel background">
            <a:extLst>
              <a:ext uri="{FF2B5EF4-FFF2-40B4-BE49-F238E27FC236}">
                <a16:creationId xmlns:a16="http://schemas.microsoft.com/office/drawing/2014/main" id="{80D588C0-BCD2-4DBC-9022-BA816F3A40D4}"/>
              </a:ext>
            </a:extLst>
          </p:cNvPr>
          <p:cNvPicPr>
            <a:picLocks noChangeAspect="1"/>
          </p:cNvPicPr>
          <p:nvPr/>
        </p:nvPicPr>
        <p:blipFill rotWithShape="1">
          <a:blip r:embed="rId3"/>
          <a:srcRect t="12969" r="-2" b="30804"/>
          <a:stretch/>
        </p:blipFill>
        <p:spPr>
          <a:xfrm>
            <a:off x="341924" y="980347"/>
            <a:ext cx="8460152" cy="3567590"/>
          </a:xfrm>
          <a:prstGeom prst="rect">
            <a:avLst/>
          </a:prstGeom>
          <a:noFill/>
        </p:spPr>
      </p:pic>
      <p:sp>
        <p:nvSpPr>
          <p:cNvPr id="8" name="Title 1">
            <a:extLst>
              <a:ext uri="{FF2B5EF4-FFF2-40B4-BE49-F238E27FC236}">
                <a16:creationId xmlns:a16="http://schemas.microsoft.com/office/drawing/2014/main" id="{62660C21-9662-4DDC-8741-B081489C9E95}"/>
              </a:ext>
            </a:extLst>
          </p:cNvPr>
          <p:cNvSpPr>
            <a:spLocks noGrp="1"/>
          </p:cNvSpPr>
          <p:nvPr>
            <p:ph type="title"/>
          </p:nvPr>
        </p:nvSpPr>
        <p:spPr/>
        <p:txBody>
          <a:bodyPr anchor="ctr">
            <a:normAutofit/>
          </a:bodyPr>
          <a:lstStyle/>
          <a:p>
            <a:r>
              <a:rPr lang="en-US" dirty="0"/>
              <a:t>QUESTIONS</a:t>
            </a:r>
          </a:p>
        </p:txBody>
      </p:sp>
      <p:sp>
        <p:nvSpPr>
          <p:cNvPr id="12" name="Slide Number Placeholder 4">
            <a:extLst>
              <a:ext uri="{FF2B5EF4-FFF2-40B4-BE49-F238E27FC236}">
                <a16:creationId xmlns:a16="http://schemas.microsoft.com/office/drawing/2014/main" id="{88DBEAD6-051E-4B67-9C6C-B1662A62147B}"/>
              </a:ext>
            </a:extLst>
          </p:cNvPr>
          <p:cNvSpPr>
            <a:spLocks noGrp="1"/>
          </p:cNvSpPr>
          <p:nvPr>
            <p:ph type="sldNum" sz="quarter" idx="4"/>
          </p:nvPr>
        </p:nvSpPr>
        <p:spPr/>
        <p:txBody>
          <a:bodyPr anchor="ctr">
            <a:normAutofit/>
          </a:bodyPr>
          <a:lstStyle/>
          <a:p>
            <a:pPr>
              <a:spcAft>
                <a:spcPts val="600"/>
              </a:spcAft>
            </a:pPr>
            <a:fld id="{B7CF8A19-3A9E-4ABC-B336-2FDDE321C72D}" type="slidenum">
              <a:rPr lang="en-US" smtClean="0"/>
              <a:pPr>
                <a:spcAft>
                  <a:spcPts val="600"/>
                </a:spcAft>
              </a:pPr>
              <a:t>54</a:t>
            </a:fld>
            <a:endParaRPr lang="en-US"/>
          </a:p>
        </p:txBody>
      </p:sp>
      <p:sp>
        <p:nvSpPr>
          <p:cNvPr id="10" name="Footer Placeholder 2">
            <a:extLst>
              <a:ext uri="{FF2B5EF4-FFF2-40B4-BE49-F238E27FC236}">
                <a16:creationId xmlns:a16="http://schemas.microsoft.com/office/drawing/2014/main" id="{205A2576-2478-4150-A271-2B311692F3DB}"/>
              </a:ext>
            </a:extLst>
          </p:cNvPr>
          <p:cNvSpPr>
            <a:spLocks noGrp="1"/>
          </p:cNvSpPr>
          <p:nvPr>
            <p:ph type="ftr" sz="quarter" idx="4294967295"/>
          </p:nvPr>
        </p:nvSpPr>
        <p:spPr>
          <a:xfrm>
            <a:off x="0" y="0"/>
            <a:ext cx="0" cy="0"/>
          </a:xfrm>
        </p:spPr>
        <p:txBody>
          <a:bodyPr anchor="ctr">
            <a:normAutofit fontScale="25000" lnSpcReduction="20000"/>
          </a:bodyPr>
          <a:lstStyle/>
          <a:p>
            <a:pPr>
              <a:spcAft>
                <a:spcPts val="600"/>
              </a:spcAft>
            </a:pPr>
            <a:r>
              <a:rPr lang="en-GB"/>
              <a:t>CompTIA Security+ Lesson 5 | Copyright © 2020 CompTIA Properties, LLC. All Rights Reserved.  |  CompTIA.org</a:t>
            </a:r>
            <a:endParaRPr lang="en-US"/>
          </a:p>
        </p:txBody>
      </p:sp>
    </p:spTree>
    <p:extLst>
      <p:ext uri="{BB962C8B-B14F-4D97-AF65-F5344CB8AC3E}">
        <p14:creationId xmlns:p14="http://schemas.microsoft.com/office/powerpoint/2010/main" val="166984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9ACAAF-85EB-47B7-ABFE-84856BFC1F07}"/>
              </a:ext>
            </a:extLst>
          </p:cNvPr>
          <p:cNvSpPr>
            <a:spLocks noGrp="1"/>
          </p:cNvSpPr>
          <p:nvPr>
            <p:ph sz="half" idx="1"/>
          </p:nvPr>
        </p:nvSpPr>
        <p:spPr/>
        <p:txBody>
          <a:bodyPr/>
          <a:lstStyle/>
          <a:p>
            <a:r>
              <a:rPr lang="en-GB" dirty="0"/>
              <a:t>2.8 Summarize the basics of cryptographic concepts</a:t>
            </a:r>
          </a:p>
          <a:p>
            <a:r>
              <a:rPr lang="en-US" dirty="0"/>
              <a:t>1.2 Given a scenario, analyze potential indicators to determine the type of attack</a:t>
            </a:r>
          </a:p>
          <a:p>
            <a:r>
              <a:rPr lang="en-GB" dirty="0"/>
              <a:t>3.9 Given a scenario, implement public key infrastructure</a:t>
            </a:r>
            <a:endParaRPr lang="en-US" dirty="0"/>
          </a:p>
          <a:p>
            <a:pPr marL="0" indent="0">
              <a:buNone/>
            </a:pPr>
            <a:r>
              <a:rPr lang="en-GB" dirty="0"/>
              <a:t> </a:t>
            </a:r>
          </a:p>
          <a:p>
            <a:endParaRPr lang="en-GB" dirty="0"/>
          </a:p>
        </p:txBody>
      </p:sp>
      <p:sp>
        <p:nvSpPr>
          <p:cNvPr id="5" name="Title 4">
            <a:extLst>
              <a:ext uri="{FF2B5EF4-FFF2-40B4-BE49-F238E27FC236}">
                <a16:creationId xmlns:a16="http://schemas.microsoft.com/office/drawing/2014/main" id="{CD463FAB-4E48-40C9-A45D-792AF64FBDE6}"/>
              </a:ext>
            </a:extLst>
          </p:cNvPr>
          <p:cNvSpPr>
            <a:spLocks noGrp="1"/>
          </p:cNvSpPr>
          <p:nvPr>
            <p:ph type="title"/>
          </p:nvPr>
        </p:nvSpPr>
        <p:spPr/>
        <p:txBody>
          <a:bodyPr/>
          <a:lstStyle/>
          <a:p>
            <a:r>
              <a:rPr lang="en-US" dirty="0"/>
              <a:t>Syllabus Objectives Covered</a:t>
            </a:r>
          </a:p>
        </p:txBody>
      </p:sp>
      <p:sp>
        <p:nvSpPr>
          <p:cNvPr id="4" name="Slide Number Placeholder 3">
            <a:extLst>
              <a:ext uri="{FF2B5EF4-FFF2-40B4-BE49-F238E27FC236}">
                <a16:creationId xmlns:a16="http://schemas.microsoft.com/office/drawing/2014/main" id="{05405E7E-C499-4297-8745-C8E94B8D4A6B}"/>
              </a:ext>
            </a:extLst>
          </p:cNvPr>
          <p:cNvSpPr>
            <a:spLocks noGrp="1"/>
          </p:cNvSpPr>
          <p:nvPr>
            <p:ph type="sldNum" sz="quarter" idx="4"/>
          </p:nvPr>
        </p:nvSpPr>
        <p:spPr/>
        <p:txBody>
          <a:bodyPr/>
          <a:lstStyle/>
          <a:p>
            <a:fld id="{B7CF8A19-3A9E-4ABC-B336-2FDDE321C72D}" type="slidenum">
              <a:rPr lang="en-US" smtClean="0"/>
              <a:pPr/>
              <a:t>55</a:t>
            </a:fld>
            <a:endParaRPr lang="en-US"/>
          </a:p>
        </p:txBody>
      </p:sp>
      <p:sp>
        <p:nvSpPr>
          <p:cNvPr id="3" name="Footer Placeholder 2">
            <a:extLst>
              <a:ext uri="{FF2B5EF4-FFF2-40B4-BE49-F238E27FC236}">
                <a16:creationId xmlns:a16="http://schemas.microsoft.com/office/drawing/2014/main" id="{FFB9D666-511C-4E86-A905-92E51727F660}"/>
              </a:ext>
            </a:extLst>
          </p:cNvPr>
          <p:cNvSpPr>
            <a:spLocks noGrp="1"/>
          </p:cNvSpPr>
          <p:nvPr>
            <p:ph type="ftr" sz="quarter" idx="4294967295"/>
          </p:nvPr>
        </p:nvSpPr>
        <p:spPr>
          <a:xfrm>
            <a:off x="0" y="0"/>
            <a:ext cx="0" cy="0"/>
          </a:xfrm>
        </p:spPr>
        <p:txBody>
          <a:bodyPr/>
          <a:lstStyle/>
          <a:p>
            <a:r>
              <a:rPr lang="en-GB"/>
              <a:t>CompTIA Security+ Lesson 5 | Copyright © 2020 CompTIA Properties, LLC. All Rights Reserved.  |  CompTIA.org</a:t>
            </a:r>
            <a:endParaRPr lang="en-US" dirty="0"/>
          </a:p>
        </p:txBody>
      </p:sp>
    </p:spTree>
    <p:extLst>
      <p:ext uri="{BB962C8B-B14F-4D97-AF65-F5344CB8AC3E}">
        <p14:creationId xmlns:p14="http://schemas.microsoft.com/office/powerpoint/2010/main" val="30731208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238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Hashing </a:t>
            </a:r>
          </a:p>
          <a:p>
            <a:pPr lvl="1"/>
            <a:r>
              <a:rPr lang="en-US" dirty="0"/>
              <a:t>Hashing Algorithms</a:t>
            </a:r>
          </a:p>
          <a:p>
            <a:endParaRPr lang="en-US" dirty="0"/>
          </a:p>
        </p:txBody>
      </p:sp>
      <p:sp>
        <p:nvSpPr>
          <p:cNvPr id="3" name="Title 2"/>
          <p:cNvSpPr>
            <a:spLocks noGrp="1"/>
          </p:cNvSpPr>
          <p:nvPr>
            <p:ph type="title"/>
          </p:nvPr>
        </p:nvSpPr>
        <p:spPr/>
        <p:txBody>
          <a:bodyPr/>
          <a:lstStyle/>
          <a:p>
            <a:r>
              <a:rPr lang="en-US" dirty="0">
                <a:solidFill>
                  <a:srgbClr val="17406D">
                    <a:lumMod val="40000"/>
                    <a:lumOff val="60000"/>
                  </a:srgbClr>
                </a:solidFill>
              </a:rPr>
              <a:t>2.8 Summarize the basics of cryptographic concepts</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3456923792"/>
              </p:ext>
            </p:extLst>
          </p:nvPr>
        </p:nvGraphicFramePr>
        <p:xfrm>
          <a:off x="801387" y="1482925"/>
          <a:ext cx="6912398" cy="1942666"/>
        </p:xfrm>
        <a:graphic>
          <a:graphicData uri="http://schemas.openxmlformats.org/drawingml/2006/table">
            <a:tbl>
              <a:tblPr firstRow="1">
                <a:tableStyleId>{1E171933-4619-4E11-9A3F-F7608DF75F80}</a:tableStyleId>
              </a:tblPr>
              <a:tblGrid>
                <a:gridCol w="1117560">
                  <a:extLst>
                    <a:ext uri="{9D8B030D-6E8A-4147-A177-3AD203B41FA5}">
                      <a16:colId xmlns:a16="http://schemas.microsoft.com/office/drawing/2014/main" val="20000"/>
                    </a:ext>
                  </a:extLst>
                </a:gridCol>
                <a:gridCol w="1875005">
                  <a:extLst>
                    <a:ext uri="{9D8B030D-6E8A-4147-A177-3AD203B41FA5}">
                      <a16:colId xmlns:a16="http://schemas.microsoft.com/office/drawing/2014/main" val="20001"/>
                    </a:ext>
                  </a:extLst>
                </a:gridCol>
                <a:gridCol w="3919833">
                  <a:extLst>
                    <a:ext uri="{9D8B030D-6E8A-4147-A177-3AD203B41FA5}">
                      <a16:colId xmlns:a16="http://schemas.microsoft.com/office/drawing/2014/main" val="20002"/>
                    </a:ext>
                  </a:extLst>
                </a:gridCol>
              </a:tblGrid>
              <a:tr h="308610">
                <a:tc>
                  <a:txBody>
                    <a:bodyPr/>
                    <a:lstStyle/>
                    <a:p>
                      <a:pPr marL="0" marR="0" indent="0">
                        <a:lnSpc>
                          <a:spcPct val="150000"/>
                        </a:lnSpc>
                        <a:spcBef>
                          <a:spcPts val="0"/>
                        </a:spcBef>
                        <a:spcAft>
                          <a:spcPts val="0"/>
                        </a:spcAft>
                      </a:pPr>
                      <a:r>
                        <a:rPr lang="en-US" sz="1200" u="sng" dirty="0">
                          <a:effectLst>
                            <a:outerShdw blurRad="38100" dist="38100" dir="2700000" algn="tl">
                              <a:srgbClr val="000000">
                                <a:alpha val="43137"/>
                              </a:srgbClr>
                            </a:outerShdw>
                          </a:effectLst>
                        </a:rPr>
                        <a:t>Algorithm</a:t>
                      </a:r>
                      <a:endParaRPr lang="en-US" sz="1200" b="1" u="sng" dirty="0">
                        <a:solidFill>
                          <a:schemeClr val="bg1"/>
                        </a:solidFill>
                        <a:effectLst>
                          <a:outerShdw blurRad="38100" dist="38100" dir="2700000" algn="tl">
                            <a:srgbClr val="000000">
                              <a:alpha val="43137"/>
                            </a:srgbClr>
                          </a:outerShdw>
                        </a:effectLst>
                        <a:latin typeface="Calibri" panose="020F0502020204030204" pitchFamily="34" charset="0"/>
                        <a:ea typeface="Times New Roman"/>
                        <a:cs typeface="Calibri" panose="020F0502020204030204" pitchFamily="34" charset="0"/>
                      </a:endParaRPr>
                    </a:p>
                  </a:txBody>
                  <a:tcPr marL="51435" marR="51435" marT="0" marB="0" anchor="ctr"/>
                </a:tc>
                <a:tc>
                  <a:txBody>
                    <a:bodyPr/>
                    <a:lstStyle/>
                    <a:p>
                      <a:pPr marL="0" marR="0" indent="0">
                        <a:lnSpc>
                          <a:spcPct val="150000"/>
                        </a:lnSpc>
                        <a:spcBef>
                          <a:spcPts val="0"/>
                        </a:spcBef>
                        <a:spcAft>
                          <a:spcPts val="0"/>
                        </a:spcAft>
                      </a:pPr>
                      <a:r>
                        <a:rPr lang="en-US" sz="1200" u="sng" dirty="0">
                          <a:effectLst>
                            <a:outerShdw blurRad="38100" dist="38100" dir="2700000" algn="tl">
                              <a:srgbClr val="000000">
                                <a:alpha val="43137"/>
                              </a:srgbClr>
                            </a:outerShdw>
                          </a:effectLst>
                        </a:rPr>
                        <a:t>Type</a:t>
                      </a:r>
                      <a:endParaRPr lang="en-US" sz="1200" b="1" u="sng" dirty="0">
                        <a:solidFill>
                          <a:schemeClr val="bg1"/>
                        </a:solidFill>
                        <a:effectLst>
                          <a:outerShdw blurRad="38100" dist="38100" dir="2700000" algn="tl">
                            <a:srgbClr val="000000">
                              <a:alpha val="43137"/>
                            </a:srgbClr>
                          </a:outerShdw>
                        </a:effectLst>
                        <a:latin typeface="Calibri" panose="020F0502020204030204" pitchFamily="34" charset="0"/>
                        <a:ea typeface="Times New Roman"/>
                        <a:cs typeface="Calibri" panose="020F0502020204030204" pitchFamily="34" charset="0"/>
                      </a:endParaRPr>
                    </a:p>
                  </a:txBody>
                  <a:tcPr marL="51435" marR="51435" marT="0" marB="0" anchor="ctr"/>
                </a:tc>
                <a:tc>
                  <a:txBody>
                    <a:bodyPr/>
                    <a:lstStyle/>
                    <a:p>
                      <a:pPr marL="0" marR="0" indent="0">
                        <a:lnSpc>
                          <a:spcPct val="150000"/>
                        </a:lnSpc>
                        <a:spcBef>
                          <a:spcPts val="0"/>
                        </a:spcBef>
                        <a:spcAft>
                          <a:spcPts val="0"/>
                        </a:spcAft>
                      </a:pPr>
                      <a:r>
                        <a:rPr lang="en-US" sz="1200" u="sng" kern="1200" dirty="0">
                          <a:effectLst>
                            <a:outerShdw blurRad="38100" dist="38100" dir="2700000" algn="tl">
                              <a:srgbClr val="000000">
                                <a:alpha val="43137"/>
                              </a:srgbClr>
                            </a:outerShdw>
                          </a:effectLst>
                        </a:rPr>
                        <a:t>Bit Sizes</a:t>
                      </a:r>
                      <a:endParaRPr lang="en-US" sz="1200" b="1" u="sng"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51435" marR="51435" marT="0" marB="0" anchor="ctr"/>
                </a:tc>
                <a:extLst>
                  <a:ext uri="{0D108BD9-81ED-4DB2-BD59-A6C34878D82A}">
                    <a16:rowId xmlns:a16="http://schemas.microsoft.com/office/drawing/2014/main" val="10000"/>
                  </a:ext>
                </a:extLst>
              </a:tr>
              <a:tr h="275927">
                <a:tc>
                  <a:txBody>
                    <a:bodyPr/>
                    <a:lstStyle/>
                    <a:p>
                      <a:pPr marL="0" marR="0" indent="0" algn="l" defTabSz="914400" rtl="0" eaLnBrk="1" latinLnBrk="0" hangingPunct="1">
                        <a:lnSpc>
                          <a:spcPct val="100000"/>
                        </a:lnSpc>
                        <a:spcBef>
                          <a:spcPts val="0"/>
                        </a:spcBef>
                        <a:spcAft>
                          <a:spcPts val="0"/>
                        </a:spcAft>
                      </a:pPr>
                      <a:r>
                        <a:rPr lang="en-US" sz="1200" kern="1200" dirty="0">
                          <a:effectLst>
                            <a:outerShdw blurRad="38100" dist="38100" dir="2700000" algn="tl">
                              <a:srgbClr val="000000">
                                <a:alpha val="43137"/>
                              </a:srgbClr>
                            </a:outerShdw>
                          </a:effectLst>
                        </a:rPr>
                        <a:t>MD5</a:t>
                      </a:r>
                      <a:endParaRPr lang="en-US" sz="1200" b="1"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nchor="ctr"/>
                </a:tc>
                <a:tc>
                  <a:txBody>
                    <a:bodyPr/>
                    <a:lstStyle/>
                    <a:p>
                      <a:pPr marL="0" marR="0" indent="0" algn="l">
                        <a:lnSpc>
                          <a:spcPct val="100000"/>
                        </a:lnSpc>
                        <a:spcBef>
                          <a:spcPts val="0"/>
                        </a:spcBef>
                        <a:spcAft>
                          <a:spcPts val="0"/>
                        </a:spcAft>
                      </a:pPr>
                      <a:r>
                        <a:rPr lang="en-US" sz="1200" kern="1200" dirty="0">
                          <a:effectLst>
                            <a:outerShdw blurRad="38100" dist="38100" dir="2700000" algn="tl">
                              <a:srgbClr val="000000">
                                <a:alpha val="43137"/>
                              </a:srgbClr>
                            </a:outerShdw>
                          </a:effectLst>
                        </a:rPr>
                        <a:t>Hashing - Integrity</a:t>
                      </a:r>
                      <a:endParaRPr lang="en-US" sz="12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nchor="ctr"/>
                </a:tc>
                <a:tc>
                  <a:txBody>
                    <a:bodyPr/>
                    <a:lstStyle/>
                    <a:p>
                      <a:pPr marL="0" marR="0" indent="0" algn="l" defTabSz="914400" rtl="0" eaLnBrk="1" latinLnBrk="0" hangingPunct="1">
                        <a:lnSpc>
                          <a:spcPct val="100000"/>
                        </a:lnSpc>
                        <a:spcBef>
                          <a:spcPts val="0"/>
                        </a:spcBef>
                        <a:spcAft>
                          <a:spcPts val="0"/>
                        </a:spcAft>
                      </a:pPr>
                      <a:r>
                        <a:rPr lang="en-US" sz="1200" kern="1200" dirty="0">
                          <a:effectLst>
                            <a:outerShdw blurRad="38100" dist="38100" dir="2700000" algn="tl">
                              <a:srgbClr val="000000">
                                <a:alpha val="43137"/>
                              </a:srgbClr>
                            </a:outerShdw>
                          </a:effectLst>
                        </a:rPr>
                        <a:t>Creates 128-bit</a:t>
                      </a:r>
                      <a:r>
                        <a:rPr lang="en-US" sz="1200" kern="1200" baseline="0" dirty="0">
                          <a:effectLst>
                            <a:outerShdw blurRad="38100" dist="38100" dir="2700000" algn="tl">
                              <a:srgbClr val="000000">
                                <a:alpha val="43137"/>
                              </a:srgbClr>
                            </a:outerShdw>
                          </a:effectLst>
                        </a:rPr>
                        <a:t> hashes</a:t>
                      </a:r>
                      <a:endParaRPr lang="en-US" sz="12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nchor="ctr"/>
                </a:tc>
                <a:extLst>
                  <a:ext uri="{0D108BD9-81ED-4DB2-BD59-A6C34878D82A}">
                    <a16:rowId xmlns:a16="http://schemas.microsoft.com/office/drawing/2014/main" val="10001"/>
                  </a:ext>
                </a:extLst>
              </a:tr>
              <a:tr h="233040">
                <a:tc>
                  <a:txBody>
                    <a:bodyPr/>
                    <a:lstStyle/>
                    <a:p>
                      <a:pPr marL="0" marR="0" indent="0" algn="l" defTabSz="914400" rtl="0" eaLnBrk="1" latinLnBrk="0" hangingPunct="1">
                        <a:lnSpc>
                          <a:spcPct val="100000"/>
                        </a:lnSpc>
                        <a:spcBef>
                          <a:spcPts val="0"/>
                        </a:spcBef>
                        <a:spcAft>
                          <a:spcPts val="0"/>
                        </a:spcAft>
                      </a:pPr>
                      <a:r>
                        <a:rPr lang="en-US" sz="1200" kern="1200" dirty="0">
                          <a:effectLst>
                            <a:outerShdw blurRad="38100" dist="38100" dir="2700000" algn="tl">
                              <a:srgbClr val="000000">
                                <a:alpha val="43137"/>
                              </a:srgbClr>
                            </a:outerShdw>
                          </a:effectLst>
                        </a:rPr>
                        <a:t>SHA-1</a:t>
                      </a:r>
                      <a:endParaRPr lang="en-US" sz="1200" b="1"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nchor="ctr"/>
                </a:tc>
                <a:tc>
                  <a:txBody>
                    <a:bodyPr/>
                    <a:lstStyle/>
                    <a:p>
                      <a:pPr marL="0" marR="0" indent="0" algn="l" defTabSz="914400" rtl="0" eaLnBrk="1" latinLnBrk="0" hangingPunct="1">
                        <a:lnSpc>
                          <a:spcPct val="100000"/>
                        </a:lnSpc>
                        <a:spcBef>
                          <a:spcPts val="0"/>
                        </a:spcBef>
                        <a:spcAft>
                          <a:spcPts val="0"/>
                        </a:spcAft>
                      </a:pPr>
                      <a:r>
                        <a:rPr lang="en-US" sz="1200" kern="1200" dirty="0">
                          <a:effectLst>
                            <a:outerShdw blurRad="38100" dist="38100" dir="2700000" algn="tl">
                              <a:srgbClr val="000000">
                                <a:alpha val="43137"/>
                              </a:srgbClr>
                            </a:outerShdw>
                          </a:effectLst>
                        </a:rPr>
                        <a:t>Hashing - Integrity</a:t>
                      </a:r>
                      <a:endParaRPr lang="en-US" sz="12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nchor="ctr"/>
                </a:tc>
                <a:tc>
                  <a:txBody>
                    <a:bodyPr/>
                    <a:lstStyle/>
                    <a:p>
                      <a:pPr marL="0" marR="0" indent="0" algn="l" defTabSz="914400" rtl="0" eaLnBrk="1" latinLnBrk="0" hangingPunct="1">
                        <a:lnSpc>
                          <a:spcPct val="100000"/>
                        </a:lnSpc>
                        <a:spcBef>
                          <a:spcPts val="0"/>
                        </a:spcBef>
                        <a:spcAft>
                          <a:spcPts val="0"/>
                        </a:spcAft>
                      </a:pPr>
                      <a:r>
                        <a:rPr lang="en-US" sz="1200" kern="1200" dirty="0">
                          <a:effectLst>
                            <a:outerShdw blurRad="38100" dist="38100" dir="2700000" algn="tl">
                              <a:srgbClr val="000000">
                                <a:alpha val="43137"/>
                              </a:srgbClr>
                            </a:outerShdw>
                          </a:effectLst>
                        </a:rPr>
                        <a:t>Creates 160-bit hashes</a:t>
                      </a:r>
                      <a:endParaRPr lang="en-US" sz="12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nchor="ctr"/>
                </a:tc>
                <a:extLst>
                  <a:ext uri="{0D108BD9-81ED-4DB2-BD59-A6C34878D82A}">
                    <a16:rowId xmlns:a16="http://schemas.microsoft.com/office/drawing/2014/main" val="10002"/>
                  </a:ext>
                </a:extLst>
              </a:tr>
              <a:tr h="308610">
                <a:tc>
                  <a:txBody>
                    <a:bodyPr/>
                    <a:lstStyle/>
                    <a:p>
                      <a:pPr marL="0" marR="0" indent="0" algn="l" defTabSz="914400" rtl="0" eaLnBrk="1" latinLnBrk="0" hangingPunct="1">
                        <a:lnSpc>
                          <a:spcPct val="100000"/>
                        </a:lnSpc>
                        <a:spcBef>
                          <a:spcPts val="0"/>
                        </a:spcBef>
                        <a:spcAft>
                          <a:spcPts val="0"/>
                        </a:spcAft>
                      </a:pPr>
                      <a:r>
                        <a:rPr lang="en-US" sz="1200" kern="1200" dirty="0">
                          <a:effectLst>
                            <a:outerShdw blurRad="38100" dist="38100" dir="2700000" algn="tl">
                              <a:srgbClr val="000000">
                                <a:alpha val="43137"/>
                              </a:srgbClr>
                            </a:outerShdw>
                          </a:effectLst>
                        </a:rPr>
                        <a:t>SHA-2/SHA-3</a:t>
                      </a:r>
                      <a:endParaRPr lang="en-US" sz="1200" b="1"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effectLst>
                            <a:outerShdw blurRad="38100" dist="38100" dir="2700000" algn="tl">
                              <a:srgbClr val="000000">
                                <a:alpha val="43137"/>
                              </a:srgbClr>
                            </a:outerShdw>
                          </a:effectLst>
                        </a:rPr>
                        <a:t>Hashing - Integrity</a:t>
                      </a:r>
                      <a:endParaRPr lang="en-US" sz="12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effectLst>
                            <a:outerShdw blurRad="38100" dist="38100" dir="2700000" algn="tl">
                              <a:srgbClr val="000000">
                                <a:alpha val="43137"/>
                              </a:srgbClr>
                            </a:outerShdw>
                          </a:effectLst>
                        </a:rPr>
                        <a:t>Creates 224-, 256-, 384-, or 512-bit hashes</a:t>
                      </a:r>
                      <a:endParaRPr lang="en-US" sz="12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nchor="ctr"/>
                </a:tc>
                <a:extLst>
                  <a:ext uri="{0D108BD9-81ED-4DB2-BD59-A6C34878D82A}">
                    <a16:rowId xmlns:a16="http://schemas.microsoft.com/office/drawing/2014/main" val="10003"/>
                  </a:ext>
                </a:extLst>
              </a:tr>
              <a:tr h="29273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kern="1200" dirty="0">
                          <a:effectLst>
                            <a:outerShdw blurRad="38100" dist="38100" dir="2700000" algn="tl">
                              <a:srgbClr val="000000">
                                <a:alpha val="43137"/>
                              </a:srgbClr>
                            </a:outerShdw>
                          </a:effectLst>
                        </a:rPr>
                        <a:t>HMAC-MD5</a:t>
                      </a:r>
                      <a:endParaRPr lang="en-US" sz="1200" b="1"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kern="1200" dirty="0">
                          <a:effectLst>
                            <a:outerShdw blurRad="38100" dist="38100" dir="2700000" algn="tl">
                              <a:srgbClr val="000000">
                                <a:alpha val="43137"/>
                              </a:srgbClr>
                            </a:outerShdw>
                          </a:effectLst>
                        </a:rPr>
                        <a:t>Integrity/Authenticity</a:t>
                      </a:r>
                      <a:endParaRPr lang="en-US" sz="12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effectLst>
                            <a:outerShdw blurRad="38100" dist="38100" dir="2700000" algn="tl">
                              <a:srgbClr val="000000">
                                <a:alpha val="43137"/>
                              </a:srgbClr>
                            </a:outerShdw>
                          </a:effectLst>
                        </a:rPr>
                        <a:t>Creates 128-bit hashes</a:t>
                      </a:r>
                      <a:endParaRPr lang="en-US" sz="12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nchor="ctr"/>
                </a:tc>
                <a:extLst>
                  <a:ext uri="{0D108BD9-81ED-4DB2-BD59-A6C34878D82A}">
                    <a16:rowId xmlns:a16="http://schemas.microsoft.com/office/drawing/2014/main" val="1501259251"/>
                  </a:ext>
                </a:extLst>
              </a:tr>
              <a:tr h="2633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effectLst>
                            <a:outerShdw blurRad="38100" dist="38100" dir="2700000" algn="tl">
                              <a:srgbClr val="000000">
                                <a:alpha val="43137"/>
                              </a:srgbClr>
                            </a:outerShdw>
                          </a:effectLst>
                        </a:rPr>
                        <a:t>HMAC-SHA1</a:t>
                      </a:r>
                      <a:endParaRPr lang="en-US" sz="1200" b="1"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effectLst>
                            <a:outerShdw blurRad="38100" dist="38100" dir="2700000" algn="tl">
                              <a:srgbClr val="000000">
                                <a:alpha val="43137"/>
                              </a:srgbClr>
                            </a:outerShdw>
                          </a:effectLst>
                        </a:rPr>
                        <a:t>Integrity/Authenticity</a:t>
                      </a:r>
                      <a:endParaRPr lang="en-US" sz="12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effectLst>
                            <a:outerShdw blurRad="38100" dist="38100" dir="2700000" algn="tl">
                              <a:srgbClr val="000000">
                                <a:alpha val="43137"/>
                              </a:srgbClr>
                            </a:outerShdw>
                          </a:effectLst>
                        </a:rPr>
                        <a:t>Creates 160-bit hashes</a:t>
                      </a:r>
                      <a:endParaRPr lang="en-US" sz="12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nchor="ctr"/>
                </a:tc>
                <a:extLst>
                  <a:ext uri="{0D108BD9-81ED-4DB2-BD59-A6C34878D82A}">
                    <a16:rowId xmlns:a16="http://schemas.microsoft.com/office/drawing/2014/main" val="10004"/>
                  </a:ext>
                </a:extLst>
              </a:tr>
              <a:tr h="2603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effectLst>
                            <a:outerShdw blurRad="38100" dist="38100" dir="2700000" algn="tl">
                              <a:srgbClr val="000000">
                                <a:alpha val="43137"/>
                              </a:srgbClr>
                            </a:outerShdw>
                          </a:effectLst>
                        </a:rPr>
                        <a:t>RIPEMD</a:t>
                      </a:r>
                      <a:endParaRPr lang="en-US" sz="1200" b="1"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nchor="ct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effectLst>
                            <a:outerShdw blurRad="38100" dist="38100" dir="2700000" algn="tl">
                              <a:srgbClr val="000000">
                                <a:alpha val="43137"/>
                              </a:srgbClr>
                            </a:outerShdw>
                          </a:effectLst>
                        </a:rPr>
                        <a:t>Race Integrity Primitives Evaluation Message Digest (European) not widely used</a:t>
                      </a:r>
                      <a:endParaRPr lang="en-US" sz="12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nchor="ct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endParaRPr>
                    </a:p>
                  </a:txBody>
                  <a:tcPr marL="28932" marR="28932" marT="0" marB="0" anchor="ctr"/>
                </a:tc>
                <a:extLst>
                  <a:ext uri="{0D108BD9-81ED-4DB2-BD59-A6C34878D82A}">
                    <a16:rowId xmlns:a16="http://schemas.microsoft.com/office/drawing/2014/main" val="4254015187"/>
                  </a:ext>
                </a:extLst>
              </a:tr>
            </a:tbl>
          </a:graphicData>
        </a:graphic>
      </p:graphicFrame>
      <p:sp>
        <p:nvSpPr>
          <p:cNvPr id="7" name="Slide Number Placeholder 3"/>
          <p:cNvSpPr>
            <a:spLocks noGrp="1"/>
          </p:cNvSpPr>
          <p:nvPr>
            <p:ph type="sldNum" sz="quarter" idx="4"/>
          </p:nvPr>
        </p:nvSpPr>
        <p:spPr>
          <a:xfrm>
            <a:off x="8286750" y="4914900"/>
            <a:ext cx="857250" cy="228600"/>
          </a:xfrm>
        </p:spPr>
        <p:txBody>
          <a:bodyPr/>
          <a:lstStyle/>
          <a:p>
            <a:pPr defTabSz="685800">
              <a:defRPr/>
            </a:pPr>
            <a:fld id="{CF8BF5C1-0C31-4117-9346-26B34DEE768C}" type="slidenum">
              <a:rPr lang="en-US" altLang="en-US" b="1">
                <a:solidFill>
                  <a:prstClr val="white"/>
                </a:solidFill>
                <a:effectLst>
                  <a:outerShdw blurRad="38100" dist="38100" dir="2700000" algn="tl">
                    <a:srgbClr val="000000">
                      <a:alpha val="43137"/>
                    </a:srgbClr>
                  </a:outerShdw>
                </a:effectLst>
              </a:rPr>
              <a:pPr defTabSz="685800">
                <a:defRPr/>
              </a:pPr>
              <a:t>6</a:t>
            </a:fld>
            <a:endParaRPr lang="en-US" altLang="en-US" b="1" dirty="0">
              <a:solidFill>
                <a:prstClr val="white"/>
              </a:solidFill>
              <a:effectLst>
                <a:outerShdw blurRad="38100" dist="38100" dir="2700000" algn="tl">
                  <a:srgbClr val="000000">
                    <a:alpha val="43137"/>
                  </a:srgbClr>
                </a:outerShdw>
              </a:effectLst>
            </a:endParaRPr>
          </a:p>
        </p:txBody>
      </p:sp>
      <p:sp>
        <p:nvSpPr>
          <p:cNvPr id="4" name="TextBox 3"/>
          <p:cNvSpPr txBox="1"/>
          <p:nvPr/>
        </p:nvSpPr>
        <p:spPr>
          <a:xfrm>
            <a:off x="381000" y="3518460"/>
            <a:ext cx="7448062" cy="1107996"/>
          </a:xfrm>
          <a:prstGeom prst="rect">
            <a:avLst/>
          </a:prstGeom>
          <a:noFill/>
        </p:spPr>
        <p:txBody>
          <a:bodyPr wrap="square" rtlCol="0">
            <a:spAutoFit/>
          </a:bodyPr>
          <a:lstStyle/>
          <a:p>
            <a:pPr marL="171450" indent="-171450">
              <a:buClr>
                <a:schemeClr val="tx2">
                  <a:lumMod val="40000"/>
                  <a:lumOff val="60000"/>
                </a:schemeClr>
              </a:buClr>
              <a:buFont typeface="Arial" panose="020B0604020202020204" pitchFamily="34" charset="0"/>
              <a:buChar char="•"/>
            </a:pPr>
            <a:r>
              <a:rPr lang="en-US" sz="1200" b="1" dirty="0">
                <a:solidFill>
                  <a:schemeClr val="bg1"/>
                </a:solidFill>
              </a:rPr>
              <a:t>HMAC (HMAC-MD5 and HMAC-SHA1)</a:t>
            </a:r>
          </a:p>
          <a:p>
            <a:pPr marL="628650" lvl="1" indent="-171450">
              <a:buClr>
                <a:schemeClr val="tx2">
                  <a:lumMod val="40000"/>
                  <a:lumOff val="60000"/>
                </a:schemeClr>
              </a:buClr>
              <a:buFont typeface="Arial" panose="020B0604020202020204" pitchFamily="34" charset="0"/>
              <a:buChar char="•"/>
            </a:pPr>
            <a:r>
              <a:rPr lang="en-US" sz="1200" dirty="0">
                <a:solidFill>
                  <a:schemeClr val="bg1"/>
                </a:solidFill>
              </a:rPr>
              <a:t>Authentication header</a:t>
            </a:r>
          </a:p>
          <a:p>
            <a:pPr marL="628650" lvl="1" indent="-171450">
              <a:buClr>
                <a:schemeClr val="tx2">
                  <a:lumMod val="40000"/>
                  <a:lumOff val="60000"/>
                </a:schemeClr>
              </a:buClr>
              <a:buFont typeface="Arial" panose="020B0604020202020204" pitchFamily="34" charset="0"/>
              <a:buChar char="•"/>
            </a:pPr>
            <a:r>
              <a:rPr lang="en-US" sz="1200" dirty="0">
                <a:solidFill>
                  <a:schemeClr val="bg1"/>
                </a:solidFill>
              </a:rPr>
              <a:t>Uses a shared secret to provide integrity/authenticity</a:t>
            </a:r>
          </a:p>
          <a:p>
            <a:pPr marL="628650" lvl="1" indent="-171450">
              <a:buClr>
                <a:schemeClr val="tx2">
                  <a:lumMod val="40000"/>
                  <a:lumOff val="60000"/>
                </a:schemeClr>
              </a:buClr>
              <a:buFont typeface="Arial" panose="020B0604020202020204" pitchFamily="34" charset="0"/>
              <a:buChar char="•"/>
            </a:pPr>
            <a:r>
              <a:rPr lang="en-US" sz="1200" dirty="0">
                <a:solidFill>
                  <a:schemeClr val="bg1"/>
                </a:solidFill>
              </a:rPr>
              <a:t>IPsec and TLS use HMAC-MD5, HMAC-SHA1, and HMAC-SHA2</a:t>
            </a:r>
          </a:p>
          <a:p>
            <a:pPr marL="285750" indent="-285750">
              <a:buClr>
                <a:schemeClr val="tx2">
                  <a:lumMod val="40000"/>
                  <a:lumOff val="60000"/>
                </a:schemeClr>
              </a:buClr>
              <a:buFont typeface="Arial" panose="020B0604020202020204" pitchFamily="34" charset="0"/>
              <a:buChar char="•"/>
            </a:pPr>
            <a:endParaRPr lang="en-US" dirty="0"/>
          </a:p>
        </p:txBody>
      </p:sp>
    </p:spTree>
    <p:extLst>
      <p:ext uri="{BB962C8B-B14F-4D97-AF65-F5344CB8AC3E}">
        <p14:creationId xmlns:p14="http://schemas.microsoft.com/office/powerpoint/2010/main" val="628993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Salting Passwords</a:t>
            </a:r>
          </a:p>
          <a:p>
            <a:pPr lvl="1"/>
            <a:r>
              <a:rPr lang="en-US" dirty="0"/>
              <a:t>Adds a random number to the password</a:t>
            </a:r>
          </a:p>
          <a:p>
            <a:pPr lvl="2"/>
            <a:r>
              <a:rPr lang="en-US" sz="1200" b="0" dirty="0"/>
              <a:t>Ensures that duplicate passwords are never stored </a:t>
            </a:r>
          </a:p>
          <a:p>
            <a:pPr lvl="2"/>
            <a:r>
              <a:rPr lang="en-US" sz="1200" b="0" dirty="0"/>
              <a:t>Prevents Hash Collisions</a:t>
            </a:r>
          </a:p>
          <a:p>
            <a:pPr lvl="1"/>
            <a:r>
              <a:rPr lang="en-US" dirty="0"/>
              <a:t>Makes it more difficult for brute-force attacks by increasing the key size</a:t>
            </a:r>
          </a:p>
          <a:p>
            <a:pPr lvl="2"/>
            <a:r>
              <a:rPr lang="en-US" b="0" dirty="0"/>
              <a:t>Dictionary Attacks</a:t>
            </a:r>
          </a:p>
          <a:p>
            <a:pPr lvl="2"/>
            <a:r>
              <a:rPr lang="en-US" b="0" dirty="0"/>
              <a:t>Rainbow Table Attacks (also known as cryptographic password attack) </a:t>
            </a:r>
          </a:p>
          <a:p>
            <a:pPr lvl="1"/>
            <a:endParaRPr lang="en-US" dirty="0"/>
          </a:p>
          <a:p>
            <a:pPr lvl="1"/>
            <a:endParaRPr lang="en-US" dirty="0"/>
          </a:p>
          <a:p>
            <a:pPr lvl="1"/>
            <a:endParaRPr lang="en-US" dirty="0"/>
          </a:p>
          <a:p>
            <a:pPr lvl="1"/>
            <a:r>
              <a:rPr lang="en-US" i="1" dirty="0">
                <a:solidFill>
                  <a:schemeClr val="tx2">
                    <a:lumMod val="40000"/>
                    <a:lumOff val="60000"/>
                  </a:schemeClr>
                </a:solidFill>
              </a:rPr>
              <a:t>Peppering Passwords</a:t>
            </a:r>
          </a:p>
          <a:p>
            <a:pPr lvl="2"/>
            <a:r>
              <a:rPr lang="en-US" b="0" dirty="0"/>
              <a:t>Peppers must be kept secret and cannot be stored with the hashed password</a:t>
            </a:r>
          </a:p>
        </p:txBody>
      </p:sp>
      <p:sp>
        <p:nvSpPr>
          <p:cNvPr id="4" name="Title 3"/>
          <p:cNvSpPr>
            <a:spLocks noGrp="1"/>
          </p:cNvSpPr>
          <p:nvPr>
            <p:ph type="title"/>
          </p:nvPr>
        </p:nvSpPr>
        <p:spPr/>
        <p:txBody>
          <a:bodyPr/>
          <a:lstStyle/>
          <a:p>
            <a:r>
              <a:rPr lang="en-US" dirty="0">
                <a:solidFill>
                  <a:srgbClr val="17406D">
                    <a:lumMod val="40000"/>
                    <a:lumOff val="60000"/>
                  </a:srgbClr>
                </a:solidFill>
              </a:rPr>
              <a:t>2.8 Summarize the basics of cryptographic concepts</a:t>
            </a:r>
            <a:endParaRPr lang="en-US" dirty="0"/>
          </a:p>
        </p:txBody>
      </p:sp>
      <p:cxnSp>
        <p:nvCxnSpPr>
          <p:cNvPr id="6" name="Straight Arrow Connector 42"/>
          <p:cNvCxnSpPr>
            <a:stCxn id="11" idx="3"/>
            <a:endCxn id="15" idx="1"/>
          </p:cNvCxnSpPr>
          <p:nvPr/>
        </p:nvCxnSpPr>
        <p:spPr>
          <a:xfrm>
            <a:off x="4960812" y="3758178"/>
            <a:ext cx="339611" cy="0"/>
          </a:xfrm>
          <a:prstGeom prst="straightConnector1">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7" name="Straight Arrow Connector 42"/>
          <p:cNvCxnSpPr>
            <a:stCxn id="16" idx="3"/>
            <a:endCxn id="11" idx="1"/>
          </p:cNvCxnSpPr>
          <p:nvPr/>
        </p:nvCxnSpPr>
        <p:spPr>
          <a:xfrm>
            <a:off x="3999777" y="3758178"/>
            <a:ext cx="412396" cy="0"/>
          </a:xfrm>
          <a:prstGeom prst="straightConnector1">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8" name="Straight Arrow Connector 42"/>
          <p:cNvCxnSpPr>
            <a:stCxn id="17" idx="3"/>
            <a:endCxn id="16" idx="1"/>
          </p:cNvCxnSpPr>
          <p:nvPr/>
        </p:nvCxnSpPr>
        <p:spPr>
          <a:xfrm>
            <a:off x="2373769" y="3758178"/>
            <a:ext cx="391568" cy="1"/>
          </a:xfrm>
          <a:prstGeom prst="straightConnector1">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41573" y="3321174"/>
            <a:ext cx="896399" cy="230832"/>
          </a:xfrm>
          <a:prstGeom prst="rect">
            <a:avLst/>
          </a:prstGeom>
          <a:noFill/>
        </p:spPr>
        <p:txBody>
          <a:bodyPr wrap="none" rtlCol="0">
            <a:spAutoFit/>
          </a:bodyPr>
          <a:lstStyle/>
          <a:p>
            <a:r>
              <a:rPr lang="en-US" sz="9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User Password</a:t>
            </a:r>
          </a:p>
        </p:txBody>
      </p:sp>
      <p:sp>
        <p:nvSpPr>
          <p:cNvPr id="10" name="TextBox 9"/>
          <p:cNvSpPr txBox="1"/>
          <p:nvPr/>
        </p:nvSpPr>
        <p:spPr>
          <a:xfrm>
            <a:off x="2766060" y="3321173"/>
            <a:ext cx="707245" cy="230832"/>
          </a:xfrm>
          <a:prstGeom prst="rect">
            <a:avLst/>
          </a:prstGeom>
          <a:noFill/>
        </p:spPr>
        <p:txBody>
          <a:bodyPr wrap="none" rtlCol="0">
            <a:spAutoFit/>
          </a:bodyPr>
          <a:lstStyle/>
          <a:p>
            <a:r>
              <a:rPr lang="en-US" sz="9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Salt Added</a:t>
            </a:r>
          </a:p>
        </p:txBody>
      </p:sp>
      <p:pic>
        <p:nvPicPr>
          <p:cNvPr id="11" name="Content Placeholder 140"/>
          <p:cNvPicPr>
            <a:picLocks noChangeAspect="1"/>
          </p:cNvPicPr>
          <p:nvPr/>
        </p:nvPicPr>
        <p:blipFill rotWithShape="1">
          <a:blip r:embed="rId2">
            <a:extLst>
              <a:ext uri="{BEBA8EAE-BF5A-486C-A8C5-ECC9F3942E4B}">
                <a14:imgProps xmlns:a14="http://schemas.microsoft.com/office/drawing/2010/main">
                  <a14:imgLayer r:embed="rId3">
                    <a14:imgEffect>
                      <a14:backgroundRemoval t="0" b="100000" l="0" r="100000"/>
                    </a14:imgEffect>
                  </a14:imgLayer>
                </a14:imgProps>
              </a:ext>
            </a:extLst>
          </a:blip>
          <a:srcRect t="6741" b="-8926"/>
          <a:stretch/>
        </p:blipFill>
        <p:spPr>
          <a:xfrm>
            <a:off x="4412172" y="3477865"/>
            <a:ext cx="548640" cy="560627"/>
          </a:xfrm>
          <a:prstGeom prst="rect">
            <a:avLst/>
          </a:prstGeom>
          <a:effectLst>
            <a:outerShdw blurRad="50800" dist="76200" dir="5400000" rotWithShape="0">
              <a:prstClr val="black">
                <a:alpha val="50000"/>
              </a:prstClr>
            </a:outerShdw>
          </a:effectLst>
        </p:spPr>
      </p:pic>
      <p:sp>
        <p:nvSpPr>
          <p:cNvPr id="12" name="TextBox 11"/>
          <p:cNvSpPr txBox="1"/>
          <p:nvPr/>
        </p:nvSpPr>
        <p:spPr>
          <a:xfrm>
            <a:off x="4171159" y="3252594"/>
            <a:ext cx="1079142" cy="230832"/>
          </a:xfrm>
          <a:prstGeom prst="rect">
            <a:avLst/>
          </a:prstGeom>
          <a:noFill/>
        </p:spPr>
        <p:txBody>
          <a:bodyPr wrap="none" rtlCol="0">
            <a:spAutoFit/>
          </a:bodyPr>
          <a:lstStyle/>
          <a:p>
            <a:r>
              <a:rPr lang="en-US" sz="9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Hashing Algorithm</a:t>
            </a:r>
          </a:p>
        </p:txBody>
      </p:sp>
      <p:sp>
        <p:nvSpPr>
          <p:cNvPr id="13" name="TextBox 12"/>
          <p:cNvSpPr txBox="1"/>
          <p:nvPr/>
        </p:nvSpPr>
        <p:spPr>
          <a:xfrm>
            <a:off x="5964954" y="3321174"/>
            <a:ext cx="1324402" cy="230832"/>
          </a:xfrm>
          <a:prstGeom prst="rect">
            <a:avLst/>
          </a:prstGeom>
          <a:noFill/>
        </p:spPr>
        <p:txBody>
          <a:bodyPr wrap="none" rtlCol="0">
            <a:spAutoFit/>
          </a:bodyPr>
          <a:lstStyle/>
          <a:p>
            <a:r>
              <a:rPr lang="en-US" sz="9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Hashed Password + Salt</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4537" y="3282379"/>
            <a:ext cx="548640" cy="457200"/>
          </a:xfrm>
          <a:prstGeom prst="rect">
            <a:avLst/>
          </a:prstGeom>
        </p:spPr>
      </p:pic>
      <p:sp>
        <p:nvSpPr>
          <p:cNvPr id="15" name="Rounded Rectangle 14"/>
          <p:cNvSpPr/>
          <p:nvPr/>
        </p:nvSpPr>
        <p:spPr>
          <a:xfrm>
            <a:off x="5300422" y="3586728"/>
            <a:ext cx="2414828" cy="342900"/>
          </a:xfrm>
          <a:prstGeom prst="roundRect">
            <a:avLst>
              <a:gd name="adj" fmla="val 10000"/>
            </a:avLst>
          </a:prstGeom>
          <a:blipFill rotWithShape="1">
            <a:blip r:embed="rId5"/>
            <a:stretch>
              <a:fillRect/>
            </a:stretch>
          </a:blipFill>
          <a:ln w="3175" cap="flat" cmpd="sng" algn="ctr">
            <a:solidFill>
              <a:schemeClr val="tx2">
                <a:lumMod val="40000"/>
                <a:lumOff val="60000"/>
              </a:schemeClr>
            </a:solidFill>
            <a:prstDash val="solid"/>
          </a:ln>
          <a:effectLst/>
        </p:spPr>
        <p:style>
          <a:lnRef idx="2">
            <a:scrgbClr r="0" g="0" b="0"/>
          </a:lnRef>
          <a:fillRef idx="1">
            <a:scrgbClr r="0" g="0" b="0"/>
          </a:fillRef>
          <a:effectRef idx="0">
            <a:scrgbClr r="0" g="0" b="0"/>
          </a:effectRef>
          <a:fontRef idx="minor">
            <a:schemeClr val="lt1">
              <a:hueOff val="0"/>
              <a:satOff val="0"/>
              <a:lumOff val="0"/>
              <a:alphaOff val="0"/>
            </a:schemeClr>
          </a:fontRef>
        </p:style>
        <p:txBody>
          <a:bodyPr anchor="ctr"/>
          <a:lstStyle/>
          <a:p>
            <a:pPr algn="ctr"/>
            <a:r>
              <a:rPr lang="en-US" sz="1050" b="1" dirty="0">
                <a:solidFill>
                  <a:schemeClr val="bg2">
                    <a:lumMod val="2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5bc618ef0675036fd9a0c9a2daf2b872</a:t>
            </a:r>
          </a:p>
        </p:txBody>
      </p:sp>
      <p:sp>
        <p:nvSpPr>
          <p:cNvPr id="16" name="Rounded Rectangle 15"/>
          <p:cNvSpPr/>
          <p:nvPr/>
        </p:nvSpPr>
        <p:spPr>
          <a:xfrm>
            <a:off x="2765336" y="3586728"/>
            <a:ext cx="1234440" cy="342900"/>
          </a:xfrm>
          <a:prstGeom prst="roundRect">
            <a:avLst>
              <a:gd name="adj" fmla="val 10000"/>
            </a:avLst>
          </a:prstGeom>
          <a:solidFill>
            <a:schemeClr val="bg1"/>
          </a:solidFill>
          <a:ln w="3175" cap="flat" cmpd="sng" algn="ctr">
            <a:solidFill>
              <a:schemeClr val="tx2">
                <a:lumMod val="40000"/>
                <a:lumOff val="60000"/>
              </a:schemeClr>
            </a:solidFill>
            <a:prstDash val="solid"/>
          </a:ln>
          <a:effectLst/>
        </p:spPr>
        <p:style>
          <a:lnRef idx="2">
            <a:scrgbClr r="0" g="0" b="0"/>
          </a:lnRef>
          <a:fillRef idx="1">
            <a:scrgbClr r="0" g="0" b="0"/>
          </a:fillRef>
          <a:effectRef idx="0">
            <a:scrgbClr r="0" g="0" b="0"/>
          </a:effectRef>
          <a:fontRef idx="minor">
            <a:schemeClr val="lt1">
              <a:hueOff val="0"/>
              <a:satOff val="0"/>
              <a:lumOff val="0"/>
              <a:alphaOff val="0"/>
            </a:schemeClr>
          </a:fontRef>
        </p:style>
        <p:txBody>
          <a:bodyPr anchor="ctr"/>
          <a:lstStyle/>
          <a:p>
            <a:pPr algn="ctr"/>
            <a:r>
              <a:rPr lang="en-US" sz="1200" b="1" dirty="0">
                <a:solidFill>
                  <a:schemeClr val="bg2">
                    <a:lumMod val="2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P@ssw0rd</a:t>
            </a:r>
            <a:r>
              <a:rPr lang="en-US" sz="12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yrtZd</a:t>
            </a:r>
          </a:p>
        </p:txBody>
      </p:sp>
      <p:sp>
        <p:nvSpPr>
          <p:cNvPr id="17" name="Rounded Rectangle 16"/>
          <p:cNvSpPr/>
          <p:nvPr/>
        </p:nvSpPr>
        <p:spPr>
          <a:xfrm>
            <a:off x="1445846" y="3586726"/>
            <a:ext cx="927923" cy="342901"/>
          </a:xfrm>
          <a:prstGeom prst="roundRect">
            <a:avLst>
              <a:gd name="adj" fmla="val 10000"/>
            </a:avLst>
          </a:prstGeom>
          <a:solidFill>
            <a:schemeClr val="bg1"/>
          </a:solidFill>
          <a:ln w="3175" cap="flat" cmpd="sng" algn="ctr">
            <a:solidFill>
              <a:schemeClr val="tx2">
                <a:lumMod val="40000"/>
                <a:lumOff val="60000"/>
              </a:schemeClr>
            </a:solidFill>
            <a:prstDash val="solid"/>
          </a:ln>
          <a:effectLst/>
        </p:spPr>
        <p:style>
          <a:lnRef idx="2">
            <a:scrgbClr r="0" g="0" b="0"/>
          </a:lnRef>
          <a:fillRef idx="1">
            <a:scrgbClr r="0" g="0" b="0"/>
          </a:fillRef>
          <a:effectRef idx="0">
            <a:scrgbClr r="0" g="0" b="0"/>
          </a:effectRef>
          <a:fontRef idx="minor">
            <a:schemeClr val="lt1">
              <a:hueOff val="0"/>
              <a:satOff val="0"/>
              <a:lumOff val="0"/>
              <a:alphaOff val="0"/>
            </a:schemeClr>
          </a:fontRef>
        </p:style>
        <p:txBody>
          <a:bodyPr anchor="ctr"/>
          <a:lstStyle/>
          <a:p>
            <a:pPr algn="ctr"/>
            <a:r>
              <a:rPr lang="en-US" sz="1200" b="1" dirty="0">
                <a:solidFill>
                  <a:schemeClr val="bg2">
                    <a:lumMod val="2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P@ssw0rd</a:t>
            </a:r>
          </a:p>
        </p:txBody>
      </p:sp>
      <p:sp>
        <p:nvSpPr>
          <p:cNvPr id="18" name="Slide Number Placeholder 3"/>
          <p:cNvSpPr>
            <a:spLocks noGrp="1"/>
          </p:cNvSpPr>
          <p:nvPr>
            <p:ph type="sldNum" sz="quarter" idx="4"/>
          </p:nvPr>
        </p:nvSpPr>
        <p:spPr>
          <a:xfrm>
            <a:off x="8286750" y="4857750"/>
            <a:ext cx="857250" cy="228600"/>
          </a:xfrm>
        </p:spPr>
        <p:txBody>
          <a:bodyPr/>
          <a:lstStyle/>
          <a:p>
            <a:pPr defTabSz="685800">
              <a:defRPr/>
            </a:pPr>
            <a:fld id="{CF8BF5C1-0C31-4117-9346-26B34DEE768C}" type="slidenum">
              <a:rPr lang="en-US" altLang="en-US">
                <a:solidFill>
                  <a:prstClr val="white"/>
                </a:solidFill>
              </a:rPr>
              <a:pPr defTabSz="685800">
                <a:defRPr/>
              </a:pPr>
              <a:t>7</a:t>
            </a:fld>
            <a:endParaRPr lang="en-US" altLang="en-US" dirty="0">
              <a:solidFill>
                <a:prstClr val="white"/>
              </a:solidFill>
            </a:endParaRPr>
          </a:p>
        </p:txBody>
      </p:sp>
      <p:sp>
        <p:nvSpPr>
          <p:cNvPr id="19" name="TextBox 18"/>
          <p:cNvSpPr txBox="1"/>
          <p:nvPr/>
        </p:nvSpPr>
        <p:spPr>
          <a:xfrm>
            <a:off x="4297414" y="1050920"/>
            <a:ext cx="4420844" cy="369332"/>
          </a:xfrm>
          <a:prstGeom prst="rect">
            <a:avLst/>
          </a:prstGeom>
          <a:solidFill>
            <a:schemeClr val="accent1">
              <a:lumMod val="20000"/>
              <a:lumOff val="80000"/>
            </a:schemeClr>
          </a:solidFill>
          <a:ln>
            <a:solidFill>
              <a:schemeClr val="tx1"/>
            </a:solidFill>
          </a:ln>
        </p:spPr>
        <p:txBody>
          <a:bodyPr wrap="square" rtlCol="0">
            <a:spAutoFit/>
          </a:bodyPr>
          <a:lstStyle/>
          <a:p>
            <a:pPr defTabSz="685720" fontAlgn="b">
              <a:defRPr/>
            </a:pPr>
            <a:r>
              <a:rPr lang="en-US" sz="900" dirty="0">
                <a:solidFill>
                  <a:prstClr val="black"/>
                </a:solidFill>
                <a:latin typeface="Calibri"/>
              </a:rPr>
              <a:t>cat /</a:t>
            </a:r>
            <a:r>
              <a:rPr lang="en-US" sz="900" dirty="0" err="1">
                <a:solidFill>
                  <a:prstClr val="black"/>
                </a:solidFill>
                <a:latin typeface="Calibri"/>
              </a:rPr>
              <a:t>etc</a:t>
            </a:r>
            <a:r>
              <a:rPr lang="en-US" sz="900" dirty="0">
                <a:solidFill>
                  <a:prstClr val="black"/>
                </a:solidFill>
                <a:latin typeface="Calibri"/>
              </a:rPr>
              <a:t>/shadow | grep root</a:t>
            </a:r>
          </a:p>
          <a:p>
            <a:pPr defTabSz="685720" fontAlgn="b">
              <a:defRPr/>
            </a:pPr>
            <a:r>
              <a:rPr lang="en-US" sz="900" dirty="0">
                <a:solidFill>
                  <a:prstClr val="black"/>
                </a:solidFill>
                <a:latin typeface="Calibri"/>
              </a:rPr>
              <a:t>root:$1$CQoPK72h$370xDldmehakehg/ciatic.:14425:0:99999:7:::</a:t>
            </a:r>
          </a:p>
        </p:txBody>
      </p:sp>
    </p:spTree>
    <p:extLst>
      <p:ext uri="{BB962C8B-B14F-4D97-AF65-F5344CB8AC3E}">
        <p14:creationId xmlns:p14="http://schemas.microsoft.com/office/powerpoint/2010/main" val="207315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Key Stretching</a:t>
            </a:r>
          </a:p>
          <a:p>
            <a:pPr lvl="1"/>
            <a:r>
              <a:rPr lang="en-US" dirty="0"/>
              <a:t>The process of applying a salt and cryptographic hash to a password then repeating the process many times</a:t>
            </a:r>
          </a:p>
          <a:p>
            <a:pPr lvl="2"/>
            <a:r>
              <a:rPr lang="en-US" b="0" dirty="0"/>
              <a:t>Increase the computing time it takes to brute force a password using an offline attack</a:t>
            </a:r>
          </a:p>
          <a:p>
            <a:pPr lvl="2"/>
            <a:r>
              <a:rPr lang="en-US" b="0" dirty="0"/>
              <a:t>Increase the computation time required to crack a password</a:t>
            </a:r>
          </a:p>
          <a:p>
            <a:pPr lvl="2"/>
            <a:r>
              <a:rPr lang="en-US" b="0" dirty="0"/>
              <a:t>Increase the time needed to brute force a hashed password</a:t>
            </a:r>
          </a:p>
          <a:p>
            <a:pPr lvl="2"/>
            <a:r>
              <a:rPr lang="en-US" b="0" dirty="0"/>
              <a:t>Two key stretching methods include:</a:t>
            </a:r>
          </a:p>
          <a:p>
            <a:pPr lvl="3"/>
            <a:r>
              <a:rPr lang="en-US" dirty="0"/>
              <a:t>BCRYPT</a:t>
            </a:r>
          </a:p>
          <a:p>
            <a:pPr lvl="4"/>
            <a:r>
              <a:rPr lang="en-US" sz="1275" b="0" dirty="0"/>
              <a:t>Hashes password, then encrypts with Blowfish multiple times </a:t>
            </a:r>
          </a:p>
          <a:p>
            <a:pPr lvl="3"/>
            <a:r>
              <a:rPr lang="en-US" dirty="0"/>
              <a:t>PBKDF2 (Password-Based Key Derivation Function 2)</a:t>
            </a:r>
          </a:p>
          <a:p>
            <a:pPr lvl="4"/>
            <a:r>
              <a:rPr lang="en-US" sz="1275" b="0" dirty="0"/>
              <a:t>Key stretching method salts and hashes password values multiple times</a:t>
            </a:r>
          </a:p>
        </p:txBody>
      </p:sp>
      <p:sp>
        <p:nvSpPr>
          <p:cNvPr id="2" name="Title 1"/>
          <p:cNvSpPr>
            <a:spLocks noGrp="1"/>
          </p:cNvSpPr>
          <p:nvPr>
            <p:ph type="title"/>
          </p:nvPr>
        </p:nvSpPr>
        <p:spPr/>
        <p:txBody>
          <a:bodyPr/>
          <a:lstStyle/>
          <a:p>
            <a:r>
              <a:rPr lang="en-US"/>
              <a:t>2.8 Summarize the basics of cryptographic concepts</a:t>
            </a:r>
            <a:endParaRPr lang="en-US" dirty="0"/>
          </a:p>
        </p:txBody>
      </p:sp>
      <p:sp>
        <p:nvSpPr>
          <p:cNvPr id="6" name="Slide Number Placeholder 3"/>
          <p:cNvSpPr>
            <a:spLocks noGrp="1"/>
          </p:cNvSpPr>
          <p:nvPr>
            <p:ph type="sldNum" sz="quarter" idx="4"/>
          </p:nvPr>
        </p:nvSpPr>
        <p:spPr/>
        <p:txBody>
          <a:bodyPr/>
          <a:lstStyle/>
          <a:p>
            <a:pPr lvl="0"/>
            <a:fld id="{CF8BF5C1-0C31-4117-9346-26B34DEE768C}" type="slidenum">
              <a:rPr lang="en-US" altLang="en-US" noProof="0" smtClean="0"/>
              <a:pPr lvl="0"/>
              <a:t>8</a:t>
            </a:fld>
            <a:endParaRPr lang="en-US" altLang="en-US" noProof="0" dirty="0"/>
          </a:p>
        </p:txBody>
      </p:sp>
    </p:spTree>
    <p:extLst>
      <p:ext uri="{BB962C8B-B14F-4D97-AF65-F5344CB8AC3E}">
        <p14:creationId xmlns:p14="http://schemas.microsoft.com/office/powerpoint/2010/main" val="2045601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7"/>
          <p:cNvSpPr>
            <a:spLocks noGrp="1"/>
          </p:cNvSpPr>
          <p:nvPr>
            <p:ph sz="half" idx="1"/>
          </p:nvPr>
        </p:nvSpPr>
        <p:spPr/>
        <p:txBody>
          <a:bodyPr/>
          <a:lstStyle/>
          <a:p>
            <a:r>
              <a:rPr lang="en-US" dirty="0"/>
              <a:t>Symmetric Encryption</a:t>
            </a:r>
          </a:p>
          <a:p>
            <a:pPr lvl="1"/>
            <a:r>
              <a:rPr lang="en-US" sz="1400" dirty="0"/>
              <a:t>The same key is used for both encryption and decryption</a:t>
            </a:r>
          </a:p>
          <a:p>
            <a:pPr lvl="2"/>
            <a:r>
              <a:rPr lang="en-US" sz="1200" b="0" dirty="0"/>
              <a:t>Encryption algorithms require one encryption key</a:t>
            </a:r>
          </a:p>
          <a:p>
            <a:pPr lvl="2"/>
            <a:r>
              <a:rPr lang="en-US" sz="1200" b="0" dirty="0"/>
              <a:t>Symmetric encryption is used to encrypt large amounts of data </a:t>
            </a:r>
          </a:p>
          <a:p>
            <a:pPr lvl="2"/>
            <a:r>
              <a:rPr lang="en-US" sz="1200" b="0" dirty="0"/>
              <a:t>Use block ciphers</a:t>
            </a:r>
          </a:p>
          <a:p>
            <a:pPr lvl="2"/>
            <a:r>
              <a:rPr lang="en-US" sz="1200" b="0" dirty="0"/>
              <a:t>Faster and more efficient than asymmetric encryption</a:t>
            </a:r>
          </a:p>
          <a:p>
            <a:pPr marL="205740" lvl="2" indent="0">
              <a:buNone/>
            </a:pPr>
            <a:endParaRPr lang="en-US" sz="1200" b="0" dirty="0"/>
          </a:p>
          <a:p>
            <a:pPr lvl="1"/>
            <a:r>
              <a:rPr lang="en-US" sz="1400" dirty="0"/>
              <a:t>Encapsulating Security Payload (ESP)</a:t>
            </a:r>
          </a:p>
          <a:p>
            <a:pPr lvl="2"/>
            <a:r>
              <a:rPr lang="en-US" sz="1200" b="0" dirty="0"/>
              <a:t>Symmetric Cipher with key size = Session Key</a:t>
            </a:r>
          </a:p>
          <a:p>
            <a:pPr lvl="2"/>
            <a:r>
              <a:rPr lang="en-US" sz="1200" b="0" dirty="0"/>
              <a:t>Session Key also known as secret key are </a:t>
            </a:r>
          </a:p>
          <a:p>
            <a:pPr marL="411480" lvl="3" indent="0">
              <a:buNone/>
            </a:pPr>
            <a:r>
              <a:rPr lang="en-US" sz="1200" b="0" dirty="0"/>
              <a:t>both symmetric keys</a:t>
            </a:r>
          </a:p>
          <a:p>
            <a:pPr lvl="2"/>
            <a:endParaRPr lang="en-US" sz="1200" b="0" dirty="0"/>
          </a:p>
          <a:p>
            <a:endParaRPr lang="en-US" dirty="0"/>
          </a:p>
        </p:txBody>
      </p:sp>
      <p:sp>
        <p:nvSpPr>
          <p:cNvPr id="14" name="Title 13"/>
          <p:cNvSpPr>
            <a:spLocks noGrp="1"/>
          </p:cNvSpPr>
          <p:nvPr>
            <p:ph type="title"/>
          </p:nvPr>
        </p:nvSpPr>
        <p:spPr/>
        <p:txBody>
          <a:bodyPr/>
          <a:lstStyle/>
          <a:p>
            <a:r>
              <a:rPr lang="en-US" dirty="0">
                <a:solidFill>
                  <a:srgbClr val="17406D">
                    <a:lumMod val="40000"/>
                    <a:lumOff val="60000"/>
                  </a:srgbClr>
                </a:solidFill>
              </a:rPr>
              <a:t>2.8 Summarize the basics of cryptographic concepts</a:t>
            </a:r>
            <a:endParaRPr lang="en-US" dirty="0"/>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9</a:t>
            </a:fld>
            <a:endParaRPr lang="en-US" altLang="en-US" noProof="0" dirty="0"/>
          </a:p>
        </p:txBody>
      </p:sp>
      <p:grpSp>
        <p:nvGrpSpPr>
          <p:cNvPr id="2" name="Group 1"/>
          <p:cNvGrpSpPr/>
          <p:nvPr/>
        </p:nvGrpSpPr>
        <p:grpSpPr>
          <a:xfrm>
            <a:off x="4079599" y="1564793"/>
            <a:ext cx="4923339" cy="2196569"/>
            <a:chOff x="2083277" y="2600169"/>
            <a:chExt cx="4923339" cy="2196569"/>
          </a:xfrm>
        </p:grpSpPr>
        <p:pic>
          <p:nvPicPr>
            <p:cNvPr id="9" name="Picture 8"/>
            <p:cNvPicPr>
              <a:picLocks noChangeAspect="1"/>
            </p:cNvPicPr>
            <p:nvPr/>
          </p:nvPicPr>
          <p:blipFill>
            <a:blip r:embed="rId2">
              <a:duotone>
                <a:prstClr val="black"/>
                <a:schemeClr val="accent2">
                  <a:tint val="45000"/>
                  <a:satMod val="400000"/>
                </a:schemeClr>
              </a:duotone>
            </a:blip>
            <a:stretch>
              <a:fillRect/>
            </a:stretch>
          </p:blipFill>
          <p:spPr>
            <a:xfrm rot="16200000">
              <a:off x="3222492" y="3686443"/>
              <a:ext cx="524486" cy="1234440"/>
            </a:xfrm>
            <a:prstGeom prst="rect">
              <a:avLst/>
            </a:prstGeom>
            <a:noFill/>
          </p:spPr>
        </p:pic>
        <p:pic>
          <p:nvPicPr>
            <p:cNvPr id="10" name="Picture 9"/>
            <p:cNvPicPr>
              <a:picLocks noChangeAspect="1"/>
            </p:cNvPicPr>
            <p:nvPr/>
          </p:nvPicPr>
          <p:blipFill>
            <a:blip r:embed="rId2">
              <a:duotone>
                <a:prstClr val="black"/>
                <a:schemeClr val="accent2">
                  <a:tint val="45000"/>
                  <a:satMod val="400000"/>
                </a:schemeClr>
              </a:duotone>
            </a:blip>
            <a:stretch>
              <a:fillRect/>
            </a:stretch>
          </p:blipFill>
          <p:spPr>
            <a:xfrm rot="16200000">
              <a:off x="5342915" y="3686443"/>
              <a:ext cx="524486" cy="1234440"/>
            </a:xfrm>
            <a:prstGeom prst="rect">
              <a:avLst/>
            </a:prstGeom>
            <a:noFill/>
          </p:spPr>
        </p:pic>
        <p:pic>
          <p:nvPicPr>
            <p:cNvPr id="1026" name="Picture 2" descr="Links Icons - Download Free Vector Icons | Other Collection | Noun Project"/>
            <p:cNvPicPr preferRelativeResize="0">
              <a:picLocks noChangeArrowheads="1"/>
            </p:cNvPicPr>
            <p:nvPr/>
          </p:nvPicPr>
          <p:blipFill rotWithShape="1">
            <a:blip r:embed="rId3">
              <a:extLst>
                <a:ext uri="{BEBA8EAE-BF5A-486C-A8C5-ECC9F3942E4B}">
                  <a14:imgProps xmlns:a14="http://schemas.microsoft.com/office/drawing/2010/main">
                    <a14:imgLayer r:embed="rId4">
                      <a14:imgEffect>
                        <a14:backgroundRemoval t="8000" b="91500" l="500" r="95500">
                          <a14:foregroundMark x1="34500" y1="26500" x2="45000" y2="30500"/>
                          <a14:foregroundMark x1="45500" y1="37000" x2="49000" y2="76000"/>
                          <a14:foregroundMark x1="36000" y1="41000" x2="59500" y2="41500"/>
                          <a14:foregroundMark x1="38500" y1="52000" x2="62500" y2="53000"/>
                          <a14:foregroundMark x1="34000" y1="63000" x2="64500" y2="64500"/>
                          <a14:foregroundMark x1="36500" y1="30500" x2="49000" y2="75500"/>
                          <a14:foregroundMark x1="50000" y1="21000" x2="50000" y2="60500"/>
                          <a14:foregroundMark x1="40500" y1="25000" x2="52500" y2="60000"/>
                          <a14:foregroundMark x1="66000" y1="26500" x2="66000" y2="26500"/>
                        </a14:backgroundRemoval>
                      </a14:imgEffect>
                    </a14:imgLayer>
                  </a14:imgProps>
                </a:ext>
                <a:ext uri="{28A0092B-C50C-407E-A947-70E740481C1C}">
                  <a14:useLocalDpi xmlns:a14="http://schemas.microsoft.com/office/drawing/2010/main" val="0"/>
                </a:ext>
              </a:extLst>
            </a:blip>
            <a:srcRect l="23115" t="14682" r="23184" b="14800"/>
            <a:stretch/>
          </p:blipFill>
          <p:spPr bwMode="auto">
            <a:xfrm>
              <a:off x="2083277" y="3740941"/>
              <a:ext cx="685800" cy="891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referRelativeResize="0">
              <a:picLocks/>
            </p:cNvPicPr>
            <p:nvPr/>
          </p:nvPicPr>
          <p:blipFill rotWithShape="1">
            <a:blip r:embed="rId5"/>
            <a:srcRect b="5418"/>
            <a:stretch/>
          </p:blipFill>
          <p:spPr>
            <a:xfrm>
              <a:off x="4203700" y="3719351"/>
              <a:ext cx="685800" cy="891540"/>
            </a:xfrm>
            <a:prstGeom prst="rect">
              <a:avLst/>
            </a:prstGeom>
          </p:spPr>
        </p:pic>
        <p:pic>
          <p:nvPicPr>
            <p:cNvPr id="17" name="Picture 2" descr="Links Icons - Download Free Vector Icons | Other Collection | Noun Project"/>
            <p:cNvPicPr preferRelativeResize="0">
              <a:picLocks noChangeArrowheads="1"/>
            </p:cNvPicPr>
            <p:nvPr/>
          </p:nvPicPr>
          <p:blipFill rotWithShape="1">
            <a:blip r:embed="rId3">
              <a:extLst>
                <a:ext uri="{BEBA8EAE-BF5A-486C-A8C5-ECC9F3942E4B}">
                  <a14:imgProps xmlns:a14="http://schemas.microsoft.com/office/drawing/2010/main">
                    <a14:imgLayer r:embed="rId4">
                      <a14:imgEffect>
                        <a14:backgroundRemoval t="8000" b="91500" l="500" r="95500">
                          <a14:foregroundMark x1="34500" y1="26500" x2="45000" y2="30500"/>
                          <a14:foregroundMark x1="45500" y1="37000" x2="49000" y2="76000"/>
                          <a14:foregroundMark x1="36000" y1="41000" x2="59500" y2="41500"/>
                          <a14:foregroundMark x1="38500" y1="52000" x2="62500" y2="53000"/>
                          <a14:foregroundMark x1="34000" y1="63000" x2="64500" y2="64500"/>
                          <a14:foregroundMark x1="36500" y1="30500" x2="49000" y2="75500"/>
                          <a14:foregroundMark x1="50000" y1="21000" x2="50000" y2="60500"/>
                          <a14:foregroundMark x1="40500" y1="25000" x2="52500" y2="60000"/>
                          <a14:foregroundMark x1="66000" y1="26500" x2="66000" y2="26500"/>
                        </a14:backgroundRemoval>
                      </a14:imgEffect>
                    </a14:imgLayer>
                  </a14:imgProps>
                </a:ext>
                <a:ext uri="{28A0092B-C50C-407E-A947-70E740481C1C}">
                  <a14:useLocalDpi xmlns:a14="http://schemas.microsoft.com/office/drawing/2010/main" val="0"/>
                </a:ext>
              </a:extLst>
            </a:blip>
            <a:srcRect l="23115" t="14682" r="23184" b="14800"/>
            <a:stretch/>
          </p:blipFill>
          <p:spPr bwMode="auto">
            <a:xfrm>
              <a:off x="6320816" y="3740941"/>
              <a:ext cx="685800" cy="89154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2">
              <a:duotone>
                <a:prstClr val="black"/>
                <a:schemeClr val="accent2">
                  <a:tint val="45000"/>
                  <a:satMod val="400000"/>
                </a:schemeClr>
              </a:duotone>
            </a:blip>
            <a:stretch>
              <a:fillRect/>
            </a:stretch>
          </p:blipFill>
          <p:spPr>
            <a:xfrm>
              <a:off x="4389922" y="2600169"/>
              <a:ext cx="320518" cy="754380"/>
            </a:xfrm>
            <a:prstGeom prst="rect">
              <a:avLst/>
            </a:prstGeom>
            <a:noFill/>
          </p:spPr>
        </p:pic>
        <p:cxnSp>
          <p:nvCxnSpPr>
            <p:cNvPr id="23" name="Straight Arrow Connector 22"/>
            <p:cNvCxnSpPr>
              <a:stCxn id="9" idx="3"/>
              <a:endCxn id="19" idx="1"/>
            </p:cNvCxnSpPr>
            <p:nvPr/>
          </p:nvCxnSpPr>
          <p:spPr>
            <a:xfrm rot="5400000" flipH="1" flipV="1">
              <a:off x="3405298" y="3056796"/>
              <a:ext cx="1064061" cy="905187"/>
            </a:xfrm>
            <a:prstGeom prst="bentConnector2">
              <a:avLst/>
            </a:prstGeom>
            <a:ln w="28575">
              <a:solidFill>
                <a:schemeClr val="bg1"/>
              </a:solidFill>
              <a:prstDash val="solid"/>
              <a:headEnd type="triangle" w="med" len="med"/>
              <a:tailEnd type="non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duotone>
                <a:prstClr val="black"/>
                <a:schemeClr val="accent2">
                  <a:tint val="45000"/>
                  <a:satMod val="400000"/>
                </a:schemeClr>
              </a:duotone>
            </a:blip>
            <a:stretch>
              <a:fillRect/>
            </a:stretch>
          </p:blipFill>
          <p:spPr>
            <a:xfrm>
              <a:off x="3317260" y="2953033"/>
              <a:ext cx="320518" cy="754380"/>
            </a:xfrm>
            <a:prstGeom prst="rect">
              <a:avLst/>
            </a:prstGeom>
            <a:noFill/>
          </p:spPr>
        </p:pic>
        <p:cxnSp>
          <p:nvCxnSpPr>
            <p:cNvPr id="27" name="Straight Arrow Connector 22"/>
            <p:cNvCxnSpPr>
              <a:stCxn id="10" idx="3"/>
              <a:endCxn id="19" idx="3"/>
            </p:cNvCxnSpPr>
            <p:nvPr/>
          </p:nvCxnSpPr>
          <p:spPr>
            <a:xfrm rot="16200000" flipV="1">
              <a:off x="4625768" y="3062030"/>
              <a:ext cx="1064061" cy="894719"/>
            </a:xfrm>
            <a:prstGeom prst="bentConnector2">
              <a:avLst/>
            </a:prstGeom>
            <a:ln w="28575">
              <a:solidFill>
                <a:schemeClr val="bg1"/>
              </a:solidFill>
              <a:prstDash val="solid"/>
              <a:headEnd type="triangle" w="med" len="med"/>
              <a:tailEnd type="non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duotone>
                <a:prstClr val="black"/>
                <a:schemeClr val="accent2">
                  <a:tint val="45000"/>
                  <a:satMod val="400000"/>
                </a:schemeClr>
              </a:duotone>
            </a:blip>
            <a:stretch>
              <a:fillRect/>
            </a:stretch>
          </p:blipFill>
          <p:spPr>
            <a:xfrm>
              <a:off x="5443272" y="2951847"/>
              <a:ext cx="320518" cy="754380"/>
            </a:xfrm>
            <a:prstGeom prst="rect">
              <a:avLst/>
            </a:prstGeom>
            <a:noFill/>
          </p:spPr>
        </p:pic>
        <p:sp>
          <p:nvSpPr>
            <p:cNvPr id="29" name="TextBox 28"/>
            <p:cNvSpPr txBox="1"/>
            <p:nvPr/>
          </p:nvSpPr>
          <p:spPr>
            <a:xfrm>
              <a:off x="3150680" y="4199787"/>
              <a:ext cx="704040" cy="230832"/>
            </a:xfrm>
            <a:prstGeom prst="rect">
              <a:avLst/>
            </a:prstGeom>
            <a:noFill/>
          </p:spPr>
          <p:txBody>
            <a:bodyPr wrap="none" rtlCol="0">
              <a:spAutoFit/>
            </a:bodyPr>
            <a:lstStyle/>
            <a:p>
              <a:pPr algn="ctr" defTabSz="685800">
                <a:defRPr/>
              </a:pPr>
              <a:r>
                <a:rPr lang="en-US" sz="900" b="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Encryption</a:t>
              </a:r>
            </a:p>
          </p:txBody>
        </p:sp>
        <p:sp>
          <p:nvSpPr>
            <p:cNvPr id="31" name="TextBox 30"/>
            <p:cNvSpPr txBox="1"/>
            <p:nvPr/>
          </p:nvSpPr>
          <p:spPr>
            <a:xfrm>
              <a:off x="5279028" y="4199786"/>
              <a:ext cx="715260" cy="230832"/>
            </a:xfrm>
            <a:prstGeom prst="rect">
              <a:avLst/>
            </a:prstGeom>
            <a:noFill/>
          </p:spPr>
          <p:txBody>
            <a:bodyPr wrap="none" rtlCol="0">
              <a:spAutoFit/>
            </a:bodyPr>
            <a:lstStyle/>
            <a:p>
              <a:pPr algn="ctr" defTabSz="685800">
                <a:defRPr/>
              </a:pPr>
              <a:r>
                <a:rPr lang="en-US" sz="900" b="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Decryption</a:t>
              </a:r>
            </a:p>
          </p:txBody>
        </p:sp>
        <p:sp>
          <p:nvSpPr>
            <p:cNvPr id="32" name="TextBox 31"/>
            <p:cNvSpPr txBox="1"/>
            <p:nvPr/>
          </p:nvSpPr>
          <p:spPr>
            <a:xfrm>
              <a:off x="4191736" y="4565906"/>
              <a:ext cx="732894" cy="230832"/>
            </a:xfrm>
            <a:prstGeom prst="rect">
              <a:avLst/>
            </a:prstGeom>
            <a:noFill/>
          </p:spPr>
          <p:txBody>
            <a:bodyPr wrap="none" rtlCol="0">
              <a:spAutoFit/>
            </a:bodyPr>
            <a:lstStyle/>
            <a:p>
              <a:pPr algn="ctr" defTabSz="685800">
                <a:defRPr/>
              </a:pPr>
              <a:r>
                <a:rPr lang="en-US" sz="900" b="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Cipher Text</a:t>
              </a:r>
            </a:p>
          </p:txBody>
        </p:sp>
        <p:sp>
          <p:nvSpPr>
            <p:cNvPr id="33" name="TextBox 32"/>
            <p:cNvSpPr txBox="1"/>
            <p:nvPr/>
          </p:nvSpPr>
          <p:spPr>
            <a:xfrm>
              <a:off x="2094227" y="4563684"/>
              <a:ext cx="657552" cy="230832"/>
            </a:xfrm>
            <a:prstGeom prst="rect">
              <a:avLst/>
            </a:prstGeom>
            <a:noFill/>
          </p:spPr>
          <p:txBody>
            <a:bodyPr wrap="none" rtlCol="0">
              <a:spAutoFit/>
            </a:bodyPr>
            <a:lstStyle/>
            <a:p>
              <a:pPr algn="ctr" defTabSz="685800">
                <a:defRPr/>
              </a:pPr>
              <a:r>
                <a:rPr lang="en-US" sz="900" b="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Plain Text</a:t>
              </a:r>
            </a:p>
          </p:txBody>
        </p:sp>
        <p:sp>
          <p:nvSpPr>
            <p:cNvPr id="34" name="TextBox 33"/>
            <p:cNvSpPr txBox="1"/>
            <p:nvPr/>
          </p:nvSpPr>
          <p:spPr>
            <a:xfrm>
              <a:off x="6334940" y="4563684"/>
              <a:ext cx="657552" cy="230832"/>
            </a:xfrm>
            <a:prstGeom prst="rect">
              <a:avLst/>
            </a:prstGeom>
            <a:noFill/>
          </p:spPr>
          <p:txBody>
            <a:bodyPr wrap="none" rtlCol="0">
              <a:spAutoFit/>
            </a:bodyPr>
            <a:lstStyle/>
            <a:p>
              <a:pPr algn="ctr" defTabSz="685800">
                <a:defRPr/>
              </a:pPr>
              <a:r>
                <a:rPr lang="en-US" sz="900" b="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Plain Text</a:t>
              </a:r>
            </a:p>
          </p:txBody>
        </p:sp>
      </p:grpSp>
      <p:sp>
        <p:nvSpPr>
          <p:cNvPr id="35" name="TextBox 34"/>
          <p:cNvSpPr txBox="1"/>
          <p:nvPr/>
        </p:nvSpPr>
        <p:spPr>
          <a:xfrm>
            <a:off x="6229736" y="1266976"/>
            <a:ext cx="649538" cy="230832"/>
          </a:xfrm>
          <a:prstGeom prst="rect">
            <a:avLst/>
          </a:prstGeom>
          <a:noFill/>
        </p:spPr>
        <p:txBody>
          <a:bodyPr wrap="none" rtlCol="0">
            <a:spAutoFit/>
          </a:bodyPr>
          <a:lstStyle/>
          <a:p>
            <a:pPr algn="ctr" defTabSz="685800">
              <a:defRPr/>
            </a:pPr>
            <a:r>
              <a:rPr lang="en-US" sz="900" b="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Same Key</a:t>
            </a:r>
          </a:p>
        </p:txBody>
      </p:sp>
    </p:spTree>
    <p:extLst>
      <p:ext uri="{BB962C8B-B14F-4D97-AF65-F5344CB8AC3E}">
        <p14:creationId xmlns:p14="http://schemas.microsoft.com/office/powerpoint/2010/main" val="3702722338"/>
      </p:ext>
    </p:extLst>
  </p:cSld>
  <p:clrMapOvr>
    <a:masterClrMapping/>
  </p:clrMapOvr>
</p:sld>
</file>

<file path=ppt/theme/theme1.xml><?xml version="1.0" encoding="utf-8"?>
<a:theme xmlns:a="http://schemas.openxmlformats.org/drawingml/2006/main" name="5_USAF(Uncl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spPr>
      <a:bodyPr wrap="none" anchor="ctr"/>
      <a:lstStyle>
        <a:defPP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6_USAF(Uncl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spPr>
      <a:bodyPr wrap="none" anchor="ctr"/>
      <a:lstStyle>
        <a:defPP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9_USAF(Uncl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FF"/>
        </a:solidFill>
        <a:ln w="9525">
          <a:noFill/>
          <a:miter lim="800000"/>
          <a:headEnd/>
          <a:tailEnd/>
        </a:ln>
        <a:effectLst/>
        <a:scene3d>
          <a:camera prst="orthographicFront">
            <a:rot lat="0" lon="0" rev="0"/>
          </a:camera>
          <a:lightRig rig="contrasting" dir="t">
            <a:rot lat="0" lon="0" rev="1500000"/>
          </a:lightRig>
        </a:scene3d>
        <a:sp3d prstMaterial="metal"/>
      </a:spPr>
      <a:bodyPr wrap="none" rtlCol="0" anchor="ctr"/>
      <a:lstStyle>
        <a:defPPr algn="ct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2_USAF(Uncl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spPr>
      <a:bodyPr wrap="none" anchor="ctr"/>
      <a:lstStyle>
        <a:defPP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48.png"/></Relationships>
</file>

<file path=ppt/webextensions/webextension1.xml><?xml version="1.0" encoding="utf-8"?>
<we:webextension xmlns:we="http://schemas.microsoft.com/office/webextensions/webextension/2010/11" id="{F641BF1E-2D02-D145-9DC6-2C319723E81B}">
  <we:reference id="wa104221182" version="3.3.0.0" store="en-US" storeType="OMEX"/>
  <we:alternateReferences>
    <we:reference id="wa104221182" version="3.3.0.0" store="wa104221182" storeType="OMEX"/>
  </we:alternateReferences>
  <we:properties>
    <we:property name="autoplay" value="0"/>
    <we:property name="endtime" value="0"/>
    <we:property name="starttime" value="0"/>
    <we:property name="vid" value="&quot;https://www.youtube.com/watch?v=YEBfamv-_do&amp;list=PLA7bpMWMDc1Fbw1xH9hs8PgI_brfplHjs&amp;index=4&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EB0053A3-E961-0248-AEA7-A65F344A82D3}">
  <we:reference id="wa104221182" version="3.3.0.0" store="en-US" storeType="OMEX"/>
  <we:alternateReferences>
    <we:reference id="wa104221182" version="3.3.0.0" store="wa104221182" storeType="OMEX"/>
  </we:alternateReferences>
  <we:properties>
    <we:property name="autoplay" value="0"/>
    <we:property name="endtime" value="0"/>
    <we:property name="slideId" value="917"/>
    <we:property name="starttime" value="0"/>
    <we:property name="vid" value="&quot;https://www.youtube.com/watch?v=msBrdFiSvW4&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8AB8BE3257A504EB15FA3D006F5CE14" ma:contentTypeVersion="12" ma:contentTypeDescription="Create a new document." ma:contentTypeScope="" ma:versionID="418cf6fe0ea8ffec7f4bbd14d3bb840a">
  <xsd:schema xmlns:xsd="http://www.w3.org/2001/XMLSchema" xmlns:xs="http://www.w3.org/2001/XMLSchema" xmlns:p="http://schemas.microsoft.com/office/2006/metadata/properties" xmlns:ns2="95a46270-66ec-4bdf-aabc-d78887d51418" xmlns:ns3="315eb565-7267-4a95-9087-2f433ded3c8b" targetNamespace="http://schemas.microsoft.com/office/2006/metadata/properties" ma:root="true" ma:fieldsID="fcf3f344b082f4df2f3eec2af3a5ce44" ns2:_="" ns3:_="">
    <xsd:import namespace="95a46270-66ec-4bdf-aabc-d78887d51418"/>
    <xsd:import namespace="315eb565-7267-4a95-9087-2f433ded3c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46270-66ec-4bdf-aabc-d78887d51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5eb565-7267-4a95-9087-2f433ded3c8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804A4A-BEBA-46F7-8D91-096B77966F9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A2CFB8D-1019-43EC-BFD1-51DA40016399}">
  <ds:schemaRefs>
    <ds:schemaRef ds:uri="http://schemas.microsoft.com/sharepoint/v3/contenttype/forms"/>
  </ds:schemaRefs>
</ds:datastoreItem>
</file>

<file path=customXml/itemProps3.xml><?xml version="1.0" encoding="utf-8"?>
<ds:datastoreItem xmlns:ds="http://schemas.openxmlformats.org/officeDocument/2006/customXml" ds:itemID="{76FD110E-F4A4-4560-A22D-A903FA1C6A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46270-66ec-4bdf-aabc-d78887d51418"/>
    <ds:schemaRef ds:uri="315eb565-7267-4a95-9087-2f433ded3c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comptia_ov</Template>
  <TotalTime>15750</TotalTime>
  <Words>4229</Words>
  <Application>Microsoft Macintosh PowerPoint</Application>
  <PresentationFormat>On-screen Show (16:9)</PresentationFormat>
  <Paragraphs>737</Paragraphs>
  <Slides>56</Slides>
  <Notes>23</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56</vt:i4>
      </vt:variant>
    </vt:vector>
  </HeadingPairs>
  <TitlesOfParts>
    <vt:vector size="70" baseType="lpstr">
      <vt:lpstr>Arial</vt:lpstr>
      <vt:lpstr>Times New Roman</vt:lpstr>
      <vt:lpstr>Calibri-BoldItalic</vt:lpstr>
      <vt:lpstr>Calibri</vt:lpstr>
      <vt:lpstr>Wingdings</vt:lpstr>
      <vt:lpstr>Courier New</vt:lpstr>
      <vt:lpstr>Open Sans</vt:lpstr>
      <vt:lpstr>Courier Std</vt:lpstr>
      <vt:lpstr>Helvetica</vt:lpstr>
      <vt:lpstr>5_USAF(Unclas)</vt:lpstr>
      <vt:lpstr>6_USAF(Unclas)</vt:lpstr>
      <vt:lpstr>9_USAF(Unclas)</vt:lpstr>
      <vt:lpstr>12_USAF(Unclas)</vt:lpstr>
      <vt:lpstr>4_Office Theme</vt:lpstr>
      <vt:lpstr>PowerPoint Presentation</vt:lpstr>
      <vt:lpstr>PowerPoint Presentation</vt:lpstr>
      <vt:lpstr>1. Cryptography &amp; Public Key Infrastructure (PKI)</vt:lpstr>
      <vt:lpstr>Explain cryptography algorithms and their basic characteristics</vt:lpstr>
      <vt:lpstr>Summarize the Basics of Cryptographic Concepts</vt:lpstr>
      <vt:lpstr>2.8 Summarize the basics of cryptographic concepts</vt:lpstr>
      <vt:lpstr>2.8 Summarize the basics of cryptographic concepts</vt:lpstr>
      <vt:lpstr>2.8 Summarize the basics of cryptographic concepts</vt:lpstr>
      <vt:lpstr>2.8 Summarize the basics of cryptographic concepts</vt:lpstr>
      <vt:lpstr>2.8 Summarize the basics of cryptographic concepts</vt:lpstr>
      <vt:lpstr>2.8 Summarize the basics of cryptographic concepts</vt:lpstr>
      <vt:lpstr>2.8 Summarize the basics of cryptographic concepts</vt:lpstr>
      <vt:lpstr>2.8 Summarize the basics of cryptographic concepts</vt:lpstr>
      <vt:lpstr>2.8 Summarize the basics of cryptographic concepts</vt:lpstr>
      <vt:lpstr>2.8 Summarize the basics of cryptographic concepts</vt:lpstr>
      <vt:lpstr>Diffie Hellman</vt:lpstr>
      <vt:lpstr>2.8 Summarize the basics of cryptographic concepts</vt:lpstr>
      <vt:lpstr>2.8 Summarize the basics of cryptographic concepts</vt:lpstr>
      <vt:lpstr>2.8 Summarize the basics of cryptographic concepts</vt:lpstr>
      <vt:lpstr>2.8 Summarize the basics of cryptographic concepts</vt:lpstr>
      <vt:lpstr>2.8 Summarize the basics of cryptographic concepts</vt:lpstr>
      <vt:lpstr>PowerPoint Presentation</vt:lpstr>
      <vt:lpstr>2.8 Summarize the basics of cryptographic concepts</vt:lpstr>
      <vt:lpstr>Explain cryptography algorithms and their basic characteristics</vt:lpstr>
      <vt:lpstr>2.8 Summarize the basics of cryptographic concepts</vt:lpstr>
      <vt:lpstr>Answer the Questions…</vt:lpstr>
      <vt:lpstr>QUESTIONS</vt:lpstr>
      <vt:lpstr>PowerPoint Presentation</vt:lpstr>
      <vt:lpstr>Given a scenario, implement public key infrastructure</vt:lpstr>
      <vt:lpstr>Given a scenario, implement public key infrastructure</vt:lpstr>
      <vt:lpstr>Given a scenario, implement public key infrastructure</vt:lpstr>
      <vt:lpstr>PowerPoint Presentation</vt:lpstr>
      <vt:lpstr>3.9 Given a scenario, implement public key infrastructure</vt:lpstr>
      <vt:lpstr>3.9 Given a scenario, implement public key infrastructure</vt:lpstr>
      <vt:lpstr>3.9 Given a scenario, implement public key infrastructure</vt:lpstr>
      <vt:lpstr>3.9 Given a scenario, implement public key infrastructure</vt:lpstr>
      <vt:lpstr>3.9 Given a scenario, implement public key infrastructure</vt:lpstr>
      <vt:lpstr>3.9 Given a scenario, implement public key infrastructure</vt:lpstr>
      <vt:lpstr>3.9 Given a scenario, implement public key infrastructure</vt:lpstr>
      <vt:lpstr>3.9 Given a scenario, implement public key infrastructure</vt:lpstr>
      <vt:lpstr>Certificate Authorities and Trust Models</vt:lpstr>
      <vt:lpstr>SSL Certificate Chain Explained (Game of Thrones style) </vt:lpstr>
      <vt:lpstr>3.9 Given a scenario, implement public key infrastructure</vt:lpstr>
      <vt:lpstr>3.9 Given a scenario, implement public key infrastructure</vt:lpstr>
      <vt:lpstr>3.9 Given a scenario, implement public key infrastructure</vt:lpstr>
      <vt:lpstr>3.9 Given a scenario, implement public key infrastructure</vt:lpstr>
      <vt:lpstr>Web Server Certificate Types</vt:lpstr>
      <vt:lpstr>3.9 Given a scenario, implement public key infrastructure</vt:lpstr>
      <vt:lpstr>3.9 Given a scenario, implement public key infrastructure</vt:lpstr>
      <vt:lpstr>Other Certificate Types</vt:lpstr>
      <vt:lpstr>Certificate Formats and encoding</vt:lpstr>
      <vt:lpstr>Cryptographic Attacks</vt:lpstr>
      <vt:lpstr>Answer the Questions…</vt:lpstr>
      <vt:lpstr>QUESTIONS</vt:lpstr>
      <vt:lpstr>Syllabus Objectives Covered</vt:lpstr>
      <vt:lpstr>PowerPoint Presentation</vt:lpstr>
    </vt:vector>
  </TitlesOfParts>
  <Company>CompTIA,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CompTIA Security+ | Lesson 5 | Summarizing Basic Cryptographic Concepts</dc:title>
  <dc:subject>Slide deck to accompany a CompTIA OCC study guide</dc:subject>
  <dc:creator>James Pengelly</dc:creator>
  <dc:description>Copyright © 2020 CompTIA, Inc. All rights reserved. Screenshots used for illustrative purposes are the property of the software proprietor.</dc:description>
  <cp:lastModifiedBy>Rina Schwartz</cp:lastModifiedBy>
  <cp:revision>174</cp:revision>
  <cp:lastPrinted>2021-04-29T21:09:36Z</cp:lastPrinted>
  <dcterms:created xsi:type="dcterms:W3CDTF">2020-04-30T09:55:43Z</dcterms:created>
  <dcterms:modified xsi:type="dcterms:W3CDTF">2023-01-05T16:09:01Z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0x010100F8AB8BE3257A504EB15FA3D006F5CE14</vt:lpwstr>
  </property>
</Properties>
</file>